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5" r:id="rId2"/>
    <p:sldId id="381" r:id="rId3"/>
    <p:sldId id="372" r:id="rId4"/>
    <p:sldId id="373" r:id="rId5"/>
    <p:sldId id="359" r:id="rId6"/>
    <p:sldId id="360" r:id="rId7"/>
    <p:sldId id="355" r:id="rId8"/>
    <p:sldId id="356" r:id="rId9"/>
    <p:sldId id="357" r:id="rId10"/>
    <p:sldId id="379" r:id="rId11"/>
    <p:sldId id="358" r:id="rId12"/>
    <p:sldId id="361" r:id="rId13"/>
    <p:sldId id="380" r:id="rId14"/>
    <p:sldId id="382" r:id="rId15"/>
    <p:sldId id="383" r:id="rId16"/>
    <p:sldId id="374" r:id="rId17"/>
    <p:sldId id="350" r:id="rId18"/>
    <p:sldId id="351" r:id="rId19"/>
    <p:sldId id="375" r:id="rId20"/>
    <p:sldId id="362" r:id="rId21"/>
    <p:sldId id="384" r:id="rId22"/>
    <p:sldId id="363" r:id="rId23"/>
    <p:sldId id="385" r:id="rId24"/>
    <p:sldId id="364" r:id="rId25"/>
    <p:sldId id="386" r:id="rId26"/>
    <p:sldId id="365" r:id="rId27"/>
    <p:sldId id="352" r:id="rId28"/>
    <p:sldId id="387" r:id="rId29"/>
    <p:sldId id="366" r:id="rId30"/>
    <p:sldId id="367" r:id="rId31"/>
    <p:sldId id="353" r:id="rId32"/>
    <p:sldId id="369" r:id="rId33"/>
    <p:sldId id="354" r:id="rId34"/>
    <p:sldId id="388" r:id="rId35"/>
    <p:sldId id="370" r:id="rId36"/>
    <p:sldId id="377" r:id="rId37"/>
    <p:sldId id="378" r:id="rId38"/>
    <p:sldId id="3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145F8-F77E-48BF-8AFC-F8B76A0DECD2}" v="21" dt="2024-10-02T22:31:47.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5" autoAdjust="0"/>
    <p:restoredTop sz="77845" autoAdjust="0"/>
  </p:normalViewPr>
  <p:slideViewPr>
    <p:cSldViewPr snapToGrid="0">
      <p:cViewPr varScale="1">
        <p:scale>
          <a:sx n="86" d="100"/>
          <a:sy n="86" d="100"/>
        </p:scale>
        <p:origin x="18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94C7E-91E1-4584-9F1E-4F5EFBBE20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9446DFA-FFEC-478D-BC9A-79881D95B93C}">
      <dgm:prSet phldrT="[Text]" custT="1"/>
      <dgm:spPr/>
      <dgm:t>
        <a:bodyPr/>
        <a:lstStyle/>
        <a:p>
          <a:r>
            <a:rPr lang="en-US" sz="2400" dirty="0">
              <a:latin typeface="Arial" panose="020B0604020202020204" pitchFamily="34" charset="0"/>
              <a:cs typeface="Arial" panose="020B0604020202020204" pitchFamily="34" charset="0"/>
            </a:rPr>
            <a:t>November 5, 2024: Statewide Question on Constitutional Amendment </a:t>
          </a:r>
        </a:p>
      </dgm:t>
    </dgm:pt>
    <dgm:pt modelId="{1E491DFE-1DE1-4314-9A29-0F26B4ACC434}" type="parTrans" cxnId="{B4BA8E3D-004D-45ED-9E07-7F5353A7944E}">
      <dgm:prSet/>
      <dgm:spPr/>
      <dgm:t>
        <a:bodyPr/>
        <a:lstStyle/>
        <a:p>
          <a:endParaRPr lang="en-US"/>
        </a:p>
      </dgm:t>
    </dgm:pt>
    <dgm:pt modelId="{01E50061-C573-44D0-970B-558C5F32053F}" type="sibTrans" cxnId="{B4BA8E3D-004D-45ED-9E07-7F5353A7944E}">
      <dgm:prSet/>
      <dgm:spPr/>
      <dgm:t>
        <a:bodyPr/>
        <a:lstStyle/>
        <a:p>
          <a:endParaRPr lang="en-US"/>
        </a:p>
      </dgm:t>
    </dgm:pt>
    <dgm:pt modelId="{FB4408BB-3EB0-4035-B0C6-CE7A56B526BD}">
      <dgm:prSet phldrT="[Text]" custT="1"/>
      <dgm:spPr/>
      <dgm:t>
        <a:bodyPr/>
        <a:lstStyle/>
        <a:p>
          <a:r>
            <a:rPr lang="en-US" sz="2400" dirty="0">
              <a:latin typeface="Arial" panose="020B0604020202020204" pitchFamily="34" charset="0"/>
              <a:cs typeface="Arial" panose="020B0604020202020204" pitchFamily="34" charset="0"/>
            </a:rPr>
            <a:t>January 1, 2025: HB 581 takes effect, if approved</a:t>
          </a:r>
        </a:p>
      </dgm:t>
    </dgm:pt>
    <dgm:pt modelId="{35C18DA0-D004-41EE-9BC3-86508D27E47D}" type="parTrans" cxnId="{C0C35FAA-7037-49F3-854C-B5F22083AE7A}">
      <dgm:prSet/>
      <dgm:spPr/>
      <dgm:t>
        <a:bodyPr/>
        <a:lstStyle/>
        <a:p>
          <a:endParaRPr lang="en-US"/>
        </a:p>
      </dgm:t>
    </dgm:pt>
    <dgm:pt modelId="{15E5021C-6ADF-43D2-9B68-69C8109F184F}" type="sibTrans" cxnId="{C0C35FAA-7037-49F3-854C-B5F22083AE7A}">
      <dgm:prSet/>
      <dgm:spPr/>
      <dgm:t>
        <a:bodyPr/>
        <a:lstStyle/>
        <a:p>
          <a:endParaRPr lang="en-US"/>
        </a:p>
      </dgm:t>
    </dgm:pt>
    <dgm:pt modelId="{C590E4BF-9ADF-4F3B-BF08-A0E13C1E0CD5}">
      <dgm:prSet phldrT="[Text]" custT="1"/>
      <dgm:spPr/>
      <dgm:t>
        <a:bodyPr/>
        <a:lstStyle/>
        <a:p>
          <a:r>
            <a:rPr lang="en-US" sz="2400" dirty="0">
              <a:latin typeface="Arial" panose="020B0604020202020204" pitchFamily="34" charset="0"/>
              <a:cs typeface="Arial" panose="020B0604020202020204" pitchFamily="34" charset="0"/>
            </a:rPr>
            <a:t>March 1, 2025: Deadline for local governments to “opt out” of homestead exemption</a:t>
          </a:r>
        </a:p>
      </dgm:t>
    </dgm:pt>
    <dgm:pt modelId="{FD852D31-72FE-4C20-A497-7D8838DDDDA1}" type="parTrans" cxnId="{218397A1-BDD3-467A-BD5D-79E639D5F739}">
      <dgm:prSet/>
      <dgm:spPr/>
      <dgm:t>
        <a:bodyPr/>
        <a:lstStyle/>
        <a:p>
          <a:endParaRPr lang="en-US"/>
        </a:p>
      </dgm:t>
    </dgm:pt>
    <dgm:pt modelId="{781BF53A-1144-409E-8D85-99BEB6A9291A}" type="sibTrans" cxnId="{218397A1-BDD3-467A-BD5D-79E639D5F739}">
      <dgm:prSet/>
      <dgm:spPr/>
      <dgm:t>
        <a:bodyPr/>
        <a:lstStyle/>
        <a:p>
          <a:endParaRPr lang="en-US"/>
        </a:p>
      </dgm:t>
    </dgm:pt>
    <dgm:pt modelId="{163CA621-8B4B-40DF-80BE-2EC3307C105F}" type="pres">
      <dgm:prSet presAssocID="{0A894C7E-91E1-4584-9F1E-4F5EFBBE20F1}" presName="Name0" presStyleCnt="0">
        <dgm:presLayoutVars>
          <dgm:chMax val="7"/>
          <dgm:chPref val="7"/>
          <dgm:dir/>
        </dgm:presLayoutVars>
      </dgm:prSet>
      <dgm:spPr/>
    </dgm:pt>
    <dgm:pt modelId="{93D09C2F-E4F1-4897-BAAC-CA7829EB9A7A}" type="pres">
      <dgm:prSet presAssocID="{0A894C7E-91E1-4584-9F1E-4F5EFBBE20F1}" presName="Name1" presStyleCnt="0"/>
      <dgm:spPr/>
    </dgm:pt>
    <dgm:pt modelId="{0ED6DCF6-4EEF-4AE6-B1ED-0115492CE098}" type="pres">
      <dgm:prSet presAssocID="{0A894C7E-91E1-4584-9F1E-4F5EFBBE20F1}" presName="cycle" presStyleCnt="0"/>
      <dgm:spPr/>
    </dgm:pt>
    <dgm:pt modelId="{29FB61AA-68A0-482F-87AD-139EBECA9208}" type="pres">
      <dgm:prSet presAssocID="{0A894C7E-91E1-4584-9F1E-4F5EFBBE20F1}" presName="srcNode" presStyleLbl="node1" presStyleIdx="0" presStyleCnt="3"/>
      <dgm:spPr/>
    </dgm:pt>
    <dgm:pt modelId="{F71CECEE-70CE-4C84-AC52-4A5EE69BC017}" type="pres">
      <dgm:prSet presAssocID="{0A894C7E-91E1-4584-9F1E-4F5EFBBE20F1}" presName="conn" presStyleLbl="parChTrans1D2" presStyleIdx="0" presStyleCnt="1"/>
      <dgm:spPr/>
    </dgm:pt>
    <dgm:pt modelId="{C0C721F0-AA5D-435D-8788-C821DA1EC0A3}" type="pres">
      <dgm:prSet presAssocID="{0A894C7E-91E1-4584-9F1E-4F5EFBBE20F1}" presName="extraNode" presStyleLbl="node1" presStyleIdx="0" presStyleCnt="3"/>
      <dgm:spPr/>
    </dgm:pt>
    <dgm:pt modelId="{08FE685C-1C37-44CB-925E-1D5FF134C485}" type="pres">
      <dgm:prSet presAssocID="{0A894C7E-91E1-4584-9F1E-4F5EFBBE20F1}" presName="dstNode" presStyleLbl="node1" presStyleIdx="0" presStyleCnt="3"/>
      <dgm:spPr/>
    </dgm:pt>
    <dgm:pt modelId="{3A65DCA1-95DD-49B5-BBC7-0745092992FB}" type="pres">
      <dgm:prSet presAssocID="{D9446DFA-FFEC-478D-BC9A-79881D95B93C}" presName="text_1" presStyleLbl="node1" presStyleIdx="0" presStyleCnt="3">
        <dgm:presLayoutVars>
          <dgm:bulletEnabled val="1"/>
        </dgm:presLayoutVars>
      </dgm:prSet>
      <dgm:spPr/>
    </dgm:pt>
    <dgm:pt modelId="{C26482ED-A581-4A3F-B645-C19B72FB60F6}" type="pres">
      <dgm:prSet presAssocID="{D9446DFA-FFEC-478D-BC9A-79881D95B93C}" presName="accent_1" presStyleCnt="0"/>
      <dgm:spPr/>
    </dgm:pt>
    <dgm:pt modelId="{7635775E-AE64-40AD-BBD8-00CF59242F75}" type="pres">
      <dgm:prSet presAssocID="{D9446DFA-FFEC-478D-BC9A-79881D95B93C}" presName="accentRepeatNode" presStyleLbl="solidFgAcc1" presStyleIdx="0" presStyleCnt="3"/>
      <dgm:spPr/>
    </dgm:pt>
    <dgm:pt modelId="{0F1B4EDB-F4E1-4AC0-BA73-D09951EAB708}" type="pres">
      <dgm:prSet presAssocID="{FB4408BB-3EB0-4035-B0C6-CE7A56B526BD}" presName="text_2" presStyleLbl="node1" presStyleIdx="1" presStyleCnt="3">
        <dgm:presLayoutVars>
          <dgm:bulletEnabled val="1"/>
        </dgm:presLayoutVars>
      </dgm:prSet>
      <dgm:spPr/>
    </dgm:pt>
    <dgm:pt modelId="{AF1A32CF-EF0A-49B3-9161-AFAE4319A743}" type="pres">
      <dgm:prSet presAssocID="{FB4408BB-3EB0-4035-B0C6-CE7A56B526BD}" presName="accent_2" presStyleCnt="0"/>
      <dgm:spPr/>
    </dgm:pt>
    <dgm:pt modelId="{F5FBBA93-2545-454C-9CE2-71335060A697}" type="pres">
      <dgm:prSet presAssocID="{FB4408BB-3EB0-4035-B0C6-CE7A56B526BD}" presName="accentRepeatNode" presStyleLbl="solidFgAcc1" presStyleIdx="1" presStyleCnt="3"/>
      <dgm:spPr/>
    </dgm:pt>
    <dgm:pt modelId="{F9649FEC-A80E-4B2E-B1DD-5236AFC7ADFC}" type="pres">
      <dgm:prSet presAssocID="{C590E4BF-9ADF-4F3B-BF08-A0E13C1E0CD5}" presName="text_3" presStyleLbl="node1" presStyleIdx="2" presStyleCnt="3">
        <dgm:presLayoutVars>
          <dgm:bulletEnabled val="1"/>
        </dgm:presLayoutVars>
      </dgm:prSet>
      <dgm:spPr/>
    </dgm:pt>
    <dgm:pt modelId="{132F7F8C-E918-41D9-90F9-7CCAFFB7BE43}" type="pres">
      <dgm:prSet presAssocID="{C590E4BF-9ADF-4F3B-BF08-A0E13C1E0CD5}" presName="accent_3" presStyleCnt="0"/>
      <dgm:spPr/>
    </dgm:pt>
    <dgm:pt modelId="{38D51C6F-CEE7-46D5-9746-E84D40660B1D}" type="pres">
      <dgm:prSet presAssocID="{C590E4BF-9ADF-4F3B-BF08-A0E13C1E0CD5}" presName="accentRepeatNode" presStyleLbl="solidFgAcc1" presStyleIdx="2" presStyleCnt="3"/>
      <dgm:spPr/>
    </dgm:pt>
  </dgm:ptLst>
  <dgm:cxnLst>
    <dgm:cxn modelId="{0CBFAF0D-CE88-44A2-B0EB-6C2C904A6E11}" type="presOf" srcId="{FB4408BB-3EB0-4035-B0C6-CE7A56B526BD}" destId="{0F1B4EDB-F4E1-4AC0-BA73-D09951EAB708}" srcOrd="0" destOrd="0" presId="urn:microsoft.com/office/officeart/2008/layout/VerticalCurvedList"/>
    <dgm:cxn modelId="{B4BA8E3D-004D-45ED-9E07-7F5353A7944E}" srcId="{0A894C7E-91E1-4584-9F1E-4F5EFBBE20F1}" destId="{D9446DFA-FFEC-478D-BC9A-79881D95B93C}" srcOrd="0" destOrd="0" parTransId="{1E491DFE-1DE1-4314-9A29-0F26B4ACC434}" sibTransId="{01E50061-C573-44D0-970B-558C5F32053F}"/>
    <dgm:cxn modelId="{FDA95F70-9E3A-4AAD-BBB7-43D736E52EE9}" type="presOf" srcId="{01E50061-C573-44D0-970B-558C5F32053F}" destId="{F71CECEE-70CE-4C84-AC52-4A5EE69BC017}" srcOrd="0" destOrd="0" presId="urn:microsoft.com/office/officeart/2008/layout/VerticalCurvedList"/>
    <dgm:cxn modelId="{BC419C75-7985-4963-BC0C-1CF4013E08EC}" type="presOf" srcId="{D9446DFA-FFEC-478D-BC9A-79881D95B93C}" destId="{3A65DCA1-95DD-49B5-BBC7-0745092992FB}" srcOrd="0" destOrd="0" presId="urn:microsoft.com/office/officeart/2008/layout/VerticalCurvedList"/>
    <dgm:cxn modelId="{24B2A678-4976-4790-B1DC-91ECFED3B4D4}" type="presOf" srcId="{0A894C7E-91E1-4584-9F1E-4F5EFBBE20F1}" destId="{163CA621-8B4B-40DF-80BE-2EC3307C105F}" srcOrd="0" destOrd="0" presId="urn:microsoft.com/office/officeart/2008/layout/VerticalCurvedList"/>
    <dgm:cxn modelId="{218397A1-BDD3-467A-BD5D-79E639D5F739}" srcId="{0A894C7E-91E1-4584-9F1E-4F5EFBBE20F1}" destId="{C590E4BF-9ADF-4F3B-BF08-A0E13C1E0CD5}" srcOrd="2" destOrd="0" parTransId="{FD852D31-72FE-4C20-A497-7D8838DDDDA1}" sibTransId="{781BF53A-1144-409E-8D85-99BEB6A9291A}"/>
    <dgm:cxn modelId="{C0C35FAA-7037-49F3-854C-B5F22083AE7A}" srcId="{0A894C7E-91E1-4584-9F1E-4F5EFBBE20F1}" destId="{FB4408BB-3EB0-4035-B0C6-CE7A56B526BD}" srcOrd="1" destOrd="0" parTransId="{35C18DA0-D004-41EE-9BC3-86508D27E47D}" sibTransId="{15E5021C-6ADF-43D2-9B68-69C8109F184F}"/>
    <dgm:cxn modelId="{E01578C8-7D5E-4448-9C34-B8917CEBE3AF}" type="presOf" srcId="{C590E4BF-9ADF-4F3B-BF08-A0E13C1E0CD5}" destId="{F9649FEC-A80E-4B2E-B1DD-5236AFC7ADFC}" srcOrd="0" destOrd="0" presId="urn:microsoft.com/office/officeart/2008/layout/VerticalCurvedList"/>
    <dgm:cxn modelId="{5680EE31-7327-46D8-9290-525F8BDA21D1}" type="presParOf" srcId="{163CA621-8B4B-40DF-80BE-2EC3307C105F}" destId="{93D09C2F-E4F1-4897-BAAC-CA7829EB9A7A}" srcOrd="0" destOrd="0" presId="urn:microsoft.com/office/officeart/2008/layout/VerticalCurvedList"/>
    <dgm:cxn modelId="{40E1370D-7E2B-4516-8C6F-BF89FB20BA3C}" type="presParOf" srcId="{93D09C2F-E4F1-4897-BAAC-CA7829EB9A7A}" destId="{0ED6DCF6-4EEF-4AE6-B1ED-0115492CE098}" srcOrd="0" destOrd="0" presId="urn:microsoft.com/office/officeart/2008/layout/VerticalCurvedList"/>
    <dgm:cxn modelId="{724DB38C-A3BC-4320-A577-49F074935306}" type="presParOf" srcId="{0ED6DCF6-4EEF-4AE6-B1ED-0115492CE098}" destId="{29FB61AA-68A0-482F-87AD-139EBECA9208}" srcOrd="0" destOrd="0" presId="urn:microsoft.com/office/officeart/2008/layout/VerticalCurvedList"/>
    <dgm:cxn modelId="{846D3D6C-DF62-4D5B-8242-9497B7979F86}" type="presParOf" srcId="{0ED6DCF6-4EEF-4AE6-B1ED-0115492CE098}" destId="{F71CECEE-70CE-4C84-AC52-4A5EE69BC017}" srcOrd="1" destOrd="0" presId="urn:microsoft.com/office/officeart/2008/layout/VerticalCurvedList"/>
    <dgm:cxn modelId="{C88AA45D-F71C-404B-9714-AE59F09507DE}" type="presParOf" srcId="{0ED6DCF6-4EEF-4AE6-B1ED-0115492CE098}" destId="{C0C721F0-AA5D-435D-8788-C821DA1EC0A3}" srcOrd="2" destOrd="0" presId="urn:microsoft.com/office/officeart/2008/layout/VerticalCurvedList"/>
    <dgm:cxn modelId="{2A676AF0-1BB5-42E0-B10F-B2C793B07972}" type="presParOf" srcId="{0ED6DCF6-4EEF-4AE6-B1ED-0115492CE098}" destId="{08FE685C-1C37-44CB-925E-1D5FF134C485}" srcOrd="3" destOrd="0" presId="urn:microsoft.com/office/officeart/2008/layout/VerticalCurvedList"/>
    <dgm:cxn modelId="{595D26E1-7B20-4A5E-83ED-6B650BC5A080}" type="presParOf" srcId="{93D09C2F-E4F1-4897-BAAC-CA7829EB9A7A}" destId="{3A65DCA1-95DD-49B5-BBC7-0745092992FB}" srcOrd="1" destOrd="0" presId="urn:microsoft.com/office/officeart/2008/layout/VerticalCurvedList"/>
    <dgm:cxn modelId="{6CE6583F-FDB3-414C-AF51-C05B43CD48FF}" type="presParOf" srcId="{93D09C2F-E4F1-4897-BAAC-CA7829EB9A7A}" destId="{C26482ED-A581-4A3F-B645-C19B72FB60F6}" srcOrd="2" destOrd="0" presId="urn:microsoft.com/office/officeart/2008/layout/VerticalCurvedList"/>
    <dgm:cxn modelId="{835AA140-3B16-4CA1-B1F3-AFA5D53D28A4}" type="presParOf" srcId="{C26482ED-A581-4A3F-B645-C19B72FB60F6}" destId="{7635775E-AE64-40AD-BBD8-00CF59242F75}" srcOrd="0" destOrd="0" presId="urn:microsoft.com/office/officeart/2008/layout/VerticalCurvedList"/>
    <dgm:cxn modelId="{1FF897D4-763B-4FBB-9726-B66AE00A37C4}" type="presParOf" srcId="{93D09C2F-E4F1-4897-BAAC-CA7829EB9A7A}" destId="{0F1B4EDB-F4E1-4AC0-BA73-D09951EAB708}" srcOrd="3" destOrd="0" presId="urn:microsoft.com/office/officeart/2008/layout/VerticalCurvedList"/>
    <dgm:cxn modelId="{93E49E9D-F139-424D-ACAD-051C507C82B1}" type="presParOf" srcId="{93D09C2F-E4F1-4897-BAAC-CA7829EB9A7A}" destId="{AF1A32CF-EF0A-49B3-9161-AFAE4319A743}" srcOrd="4" destOrd="0" presId="urn:microsoft.com/office/officeart/2008/layout/VerticalCurvedList"/>
    <dgm:cxn modelId="{451F3FE0-1D0A-4E07-8165-78DEF232F2F7}" type="presParOf" srcId="{AF1A32CF-EF0A-49B3-9161-AFAE4319A743}" destId="{F5FBBA93-2545-454C-9CE2-71335060A697}" srcOrd="0" destOrd="0" presId="urn:microsoft.com/office/officeart/2008/layout/VerticalCurvedList"/>
    <dgm:cxn modelId="{3FE9A83F-EDBC-45E7-A154-7D24721FAA90}" type="presParOf" srcId="{93D09C2F-E4F1-4897-BAAC-CA7829EB9A7A}" destId="{F9649FEC-A80E-4B2E-B1DD-5236AFC7ADFC}" srcOrd="5" destOrd="0" presId="urn:microsoft.com/office/officeart/2008/layout/VerticalCurvedList"/>
    <dgm:cxn modelId="{9C75A9C8-3893-411F-9F60-39DE66694AB8}" type="presParOf" srcId="{93D09C2F-E4F1-4897-BAAC-CA7829EB9A7A}" destId="{132F7F8C-E918-41D9-90F9-7CCAFFB7BE43}" srcOrd="6" destOrd="0" presId="urn:microsoft.com/office/officeart/2008/layout/VerticalCurvedList"/>
    <dgm:cxn modelId="{71AB925A-3C8D-43ED-B1B3-D140A909FFD7}" type="presParOf" srcId="{132F7F8C-E918-41D9-90F9-7CCAFFB7BE43}" destId="{38D51C6F-CEE7-46D5-9746-E84D40660B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CECEE-70CE-4C84-AC52-4A5EE69BC017}">
      <dsp:nvSpPr>
        <dsp:cNvPr id="0" name=""/>
        <dsp:cNvSpPr/>
      </dsp:nvSpPr>
      <dsp:spPr>
        <a:xfrm>
          <a:off x="-4564383" y="-699854"/>
          <a:ext cx="5437234" cy="5437234"/>
        </a:xfrm>
        <a:prstGeom prst="blockArc">
          <a:avLst>
            <a:gd name="adj1" fmla="val 18900000"/>
            <a:gd name="adj2" fmla="val 2700000"/>
            <a:gd name="adj3" fmla="val 39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5DCA1-95DD-49B5-BBC7-0745092992FB}">
      <dsp:nvSpPr>
        <dsp:cNvPr id="0" name=""/>
        <dsp:cNvSpPr/>
      </dsp:nvSpPr>
      <dsp:spPr>
        <a:xfrm>
          <a:off x="561358" y="403752"/>
          <a:ext cx="11335467" cy="8075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95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November 5, 2024: Statewide Question on Constitutional Amendment </a:t>
          </a:r>
        </a:p>
      </dsp:txBody>
      <dsp:txXfrm>
        <a:off x="561358" y="403752"/>
        <a:ext cx="11335467" cy="807505"/>
      </dsp:txXfrm>
    </dsp:sp>
    <dsp:sp modelId="{7635775E-AE64-40AD-BBD8-00CF59242F75}">
      <dsp:nvSpPr>
        <dsp:cNvPr id="0" name=""/>
        <dsp:cNvSpPr/>
      </dsp:nvSpPr>
      <dsp:spPr>
        <a:xfrm>
          <a:off x="56667" y="302814"/>
          <a:ext cx="1009381" cy="10093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B4EDB-F4E1-4AC0-BA73-D09951EAB708}">
      <dsp:nvSpPr>
        <dsp:cNvPr id="0" name=""/>
        <dsp:cNvSpPr/>
      </dsp:nvSpPr>
      <dsp:spPr>
        <a:xfrm>
          <a:off x="854886" y="1615010"/>
          <a:ext cx="11041939" cy="8075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95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January 1, 2025: HB 581 takes effect, if approved</a:t>
          </a:r>
        </a:p>
      </dsp:txBody>
      <dsp:txXfrm>
        <a:off x="854886" y="1615010"/>
        <a:ext cx="11041939" cy="807505"/>
      </dsp:txXfrm>
    </dsp:sp>
    <dsp:sp modelId="{F5FBBA93-2545-454C-9CE2-71335060A697}">
      <dsp:nvSpPr>
        <dsp:cNvPr id="0" name=""/>
        <dsp:cNvSpPr/>
      </dsp:nvSpPr>
      <dsp:spPr>
        <a:xfrm>
          <a:off x="350195" y="1514072"/>
          <a:ext cx="1009381" cy="10093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49FEC-A80E-4B2E-B1DD-5236AFC7ADFC}">
      <dsp:nvSpPr>
        <dsp:cNvPr id="0" name=""/>
        <dsp:cNvSpPr/>
      </dsp:nvSpPr>
      <dsp:spPr>
        <a:xfrm>
          <a:off x="561358" y="2826268"/>
          <a:ext cx="11335467" cy="8075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95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March 1, 2025: Deadline for local governments to “opt out” of homestead exemption</a:t>
          </a:r>
        </a:p>
      </dsp:txBody>
      <dsp:txXfrm>
        <a:off x="561358" y="2826268"/>
        <a:ext cx="11335467" cy="807505"/>
      </dsp:txXfrm>
    </dsp:sp>
    <dsp:sp modelId="{38D51C6F-CEE7-46D5-9746-E84D40660B1D}">
      <dsp:nvSpPr>
        <dsp:cNvPr id="0" name=""/>
        <dsp:cNvSpPr/>
      </dsp:nvSpPr>
      <dsp:spPr>
        <a:xfrm>
          <a:off x="56667" y="2725330"/>
          <a:ext cx="1009381" cy="10093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FE4F1-2DF1-4C7C-A0BB-F6685CF520DD}"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E0082-7360-4A18-8400-0AE9A0D737D1}" type="slidenum">
              <a:rPr lang="en-US" smtClean="0"/>
              <a:t>‹#›</a:t>
            </a:fld>
            <a:endParaRPr lang="en-US"/>
          </a:p>
        </p:txBody>
      </p:sp>
    </p:spTree>
    <p:extLst>
      <p:ext uri="{BB962C8B-B14F-4D97-AF65-F5344CB8AC3E}">
        <p14:creationId xmlns:p14="http://schemas.microsoft.com/office/powerpoint/2010/main" val="1978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44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*Homeowners with existing homestead exemptions will not need to apply but automatically receive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65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62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90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34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88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8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51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99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9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08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39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840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21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80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0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66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354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73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651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68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990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76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628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5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534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7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85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885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ADE0082-7360-4A18-8400-0AE9A0D737D1}" type="slidenum">
              <a:rPr lang="en-US" smtClean="0"/>
              <a:t>37</a:t>
            </a:fld>
            <a:endParaRPr lang="en-US"/>
          </a:p>
        </p:txBody>
      </p:sp>
    </p:spTree>
    <p:extLst>
      <p:ext uri="{BB962C8B-B14F-4D97-AF65-F5344CB8AC3E}">
        <p14:creationId xmlns:p14="http://schemas.microsoft.com/office/powerpoint/2010/main" val="3259638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ADE0082-7360-4A18-8400-0AE9A0D737D1}" type="slidenum">
              <a:rPr lang="en-US" smtClean="0"/>
              <a:t>38</a:t>
            </a:fld>
            <a:endParaRPr lang="en-US"/>
          </a:p>
        </p:txBody>
      </p:sp>
    </p:spTree>
    <p:extLst>
      <p:ext uri="{BB962C8B-B14F-4D97-AF65-F5344CB8AC3E}">
        <p14:creationId xmlns:p14="http://schemas.microsoft.com/office/powerpoint/2010/main" val="356263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3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1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new idea. Many jurisdictions across the state have adopted similar homestead exemption through traditional local act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23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31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36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ED660-46ED-4C61-AD60-AED9E3396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5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B7CC25-9BAC-4724-B274-48226CE3B3E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154597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7CC25-9BAC-4724-B274-48226CE3B3E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395738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7CC25-9BAC-4724-B274-48226CE3B3E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142248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7CC25-9BAC-4724-B274-48226CE3B3E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392397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7CC25-9BAC-4724-B274-48226CE3B3E7}"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06704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7CC25-9BAC-4724-B274-48226CE3B3E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26569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B7CC25-9BAC-4724-B274-48226CE3B3E7}"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136793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7CC25-9BAC-4724-B274-48226CE3B3E7}"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368436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7CC25-9BAC-4724-B274-48226CE3B3E7}"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7380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7CC25-9BAC-4724-B274-48226CE3B3E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80108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7CC25-9BAC-4724-B274-48226CE3B3E7}"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EB51C-11BA-464B-9DAF-F63F189E5F99}" type="slidenum">
              <a:rPr lang="en-US" smtClean="0"/>
              <a:t>‹#›</a:t>
            </a:fld>
            <a:endParaRPr lang="en-US"/>
          </a:p>
        </p:txBody>
      </p:sp>
    </p:spTree>
    <p:extLst>
      <p:ext uri="{BB962C8B-B14F-4D97-AF65-F5344CB8AC3E}">
        <p14:creationId xmlns:p14="http://schemas.microsoft.com/office/powerpoint/2010/main" val="26282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7CC25-9BAC-4724-B274-48226CE3B3E7}"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EB51C-11BA-464B-9DAF-F63F189E5F99}" type="slidenum">
              <a:rPr lang="en-US" smtClean="0"/>
              <a:t>‹#›</a:t>
            </a:fld>
            <a:endParaRPr lang="en-US"/>
          </a:p>
        </p:txBody>
      </p:sp>
    </p:spTree>
    <p:extLst>
      <p:ext uri="{BB962C8B-B14F-4D97-AF65-F5344CB8AC3E}">
        <p14:creationId xmlns:p14="http://schemas.microsoft.com/office/powerpoint/2010/main" val="1455603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ccg.org/page.php?ID=220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ctrTitle"/>
          </p:nvPr>
        </p:nvSpPr>
        <p:spPr>
          <a:xfrm>
            <a:off x="1524000" y="2227152"/>
            <a:ext cx="9144000" cy="1638678"/>
          </a:xfrm>
        </p:spPr>
        <p:txBody>
          <a:bodyPr>
            <a:normAutofit fontScale="90000"/>
          </a:bodyPr>
          <a:lstStyle/>
          <a:p>
            <a:br>
              <a:rPr lang="en-US" dirty="0">
                <a:solidFill>
                  <a:srgbClr val="000000"/>
                </a:solidFill>
                <a:latin typeface="Arial"/>
                <a:cs typeface="Arial"/>
              </a:rPr>
            </a:br>
            <a:r>
              <a:rPr lang="en-US" dirty="0">
                <a:solidFill>
                  <a:srgbClr val="000000"/>
                </a:solidFill>
                <a:latin typeface="Arial"/>
                <a:cs typeface="Arial"/>
              </a:rPr>
              <a:t>HB 581 Summary and Guidance</a:t>
            </a:r>
            <a:br>
              <a:rPr lang="en-US" dirty="0">
                <a:solidFill>
                  <a:srgbClr val="000000"/>
                </a:solidFill>
                <a:latin typeface="Arial"/>
                <a:cs typeface="Arial"/>
              </a:rPr>
            </a:br>
            <a:br>
              <a:rPr lang="en-US" dirty="0">
                <a:solidFill>
                  <a:srgbClr val="000000"/>
                </a:solidFill>
                <a:latin typeface="Arial"/>
                <a:cs typeface="Arial"/>
              </a:rPr>
            </a:br>
            <a:r>
              <a:rPr lang="en-US" sz="2700" dirty="0">
                <a:solidFill>
                  <a:srgbClr val="000000"/>
                </a:solidFill>
                <a:latin typeface="Arial"/>
                <a:cs typeface="Arial"/>
              </a:rPr>
              <a:t>ACCG &amp; GMA Joint Trainings</a:t>
            </a:r>
            <a:br>
              <a:rPr lang="en-US" sz="2700" dirty="0">
                <a:solidFill>
                  <a:srgbClr val="000000"/>
                </a:solidFill>
                <a:latin typeface="Arial"/>
                <a:cs typeface="Arial"/>
              </a:rPr>
            </a:br>
            <a:r>
              <a:rPr lang="en-US" sz="2700" dirty="0">
                <a:solidFill>
                  <a:srgbClr val="000000"/>
                </a:solidFill>
                <a:latin typeface="Arial"/>
                <a:cs typeface="Arial"/>
              </a:rPr>
              <a:t>October 3</a:t>
            </a:r>
            <a:r>
              <a:rPr lang="en-US" sz="2700" baseline="30000" dirty="0">
                <a:solidFill>
                  <a:srgbClr val="000000"/>
                </a:solidFill>
                <a:latin typeface="Arial"/>
                <a:cs typeface="Arial"/>
              </a:rPr>
              <a:t>rd</a:t>
            </a:r>
            <a:r>
              <a:rPr lang="en-US" sz="2700" dirty="0">
                <a:solidFill>
                  <a:srgbClr val="000000"/>
                </a:solidFill>
                <a:latin typeface="Arial"/>
                <a:cs typeface="Arial"/>
              </a:rPr>
              <a:t>, 2024</a:t>
            </a:r>
            <a:br>
              <a:rPr lang="en-US"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E42ACCD-B7B5-48B4-AA28-4597A4B57C25}"/>
              </a:ext>
            </a:extLst>
          </p:cNvPr>
          <p:cNvSpPr>
            <a:spLocks noGrp="1"/>
          </p:cNvSpPr>
          <p:nvPr>
            <p:ph type="subTitle" idx="1"/>
          </p:nvPr>
        </p:nvSpPr>
        <p:spPr>
          <a:xfrm>
            <a:off x="1524000" y="3539905"/>
            <a:ext cx="9144000" cy="1909252"/>
          </a:xfrm>
        </p:spPr>
        <p:txBody>
          <a:bodyPr vert="horz" lIns="91440" tIns="45720" rIns="91440" bIns="45720" rtlCol="0" anchor="t">
            <a:noAutofit/>
          </a:bodyPr>
          <a:lstStyle/>
          <a:p>
            <a:pPr>
              <a:lnSpc>
                <a:spcPct val="100000"/>
              </a:lnSpc>
              <a:spcBef>
                <a:spcPts val="100"/>
              </a:spcBef>
            </a:pPr>
            <a:endParaRPr lang="en-US" sz="1600" dirty="0">
              <a:solidFill>
                <a:srgbClr val="000000"/>
              </a:solidFill>
              <a:latin typeface="Arial" panose="020B0604020202020204" pitchFamily="34" charset="0"/>
              <a:cs typeface="Arial" panose="020B0604020202020204" pitchFamily="34" charset="0"/>
            </a:endParaRPr>
          </a:p>
          <a:p>
            <a:pPr>
              <a:lnSpc>
                <a:spcPct val="100000"/>
              </a:lnSpc>
              <a:spcBef>
                <a:spcPts val="100"/>
              </a:spcBef>
            </a:pPr>
            <a:r>
              <a:rPr lang="en-US" sz="2000" dirty="0">
                <a:solidFill>
                  <a:srgbClr val="000000"/>
                </a:solidFill>
                <a:latin typeface="Arial" panose="020B0604020202020204" pitchFamily="34" charset="0"/>
                <a:cs typeface="Arial" panose="020B0604020202020204" pitchFamily="34" charset="0"/>
              </a:rPr>
              <a:t>Ryan Bowersox</a:t>
            </a:r>
          </a:p>
          <a:p>
            <a:pPr>
              <a:lnSpc>
                <a:spcPct val="100000"/>
              </a:lnSpc>
              <a:spcBef>
                <a:spcPts val="100"/>
              </a:spcBef>
            </a:pPr>
            <a:r>
              <a:rPr lang="en-US" sz="2000" dirty="0">
                <a:solidFill>
                  <a:srgbClr val="000000"/>
                </a:solidFill>
                <a:latin typeface="Arial" panose="020B0604020202020204" pitchFamily="34" charset="0"/>
                <a:cs typeface="Arial" panose="020B0604020202020204" pitchFamily="34" charset="0"/>
              </a:rPr>
              <a:t>Assistant General Counsel, GMA</a:t>
            </a:r>
          </a:p>
          <a:p>
            <a:pPr>
              <a:lnSpc>
                <a:spcPct val="100000"/>
              </a:lnSpc>
              <a:spcBef>
                <a:spcPts val="100"/>
              </a:spcBef>
            </a:pPr>
            <a:endParaRPr lang="en-US" sz="2000" dirty="0">
              <a:solidFill>
                <a:srgbClr val="000000"/>
              </a:solidFill>
              <a:latin typeface="Arial" panose="020B0604020202020204" pitchFamily="34" charset="0"/>
              <a:cs typeface="Arial" panose="020B0604020202020204" pitchFamily="34" charset="0"/>
            </a:endParaRPr>
          </a:p>
          <a:p>
            <a:pPr>
              <a:lnSpc>
                <a:spcPct val="100000"/>
              </a:lnSpc>
              <a:spcBef>
                <a:spcPts val="100"/>
              </a:spcBef>
            </a:pPr>
            <a:r>
              <a:rPr lang="en-US" sz="2000" dirty="0">
                <a:solidFill>
                  <a:srgbClr val="000000"/>
                </a:solidFill>
                <a:latin typeface="Arial" panose="020B0604020202020204" pitchFamily="34" charset="0"/>
                <a:cs typeface="Arial" panose="020B0604020202020204" pitchFamily="34" charset="0"/>
              </a:rPr>
              <a:t>Dante Handel</a:t>
            </a:r>
          </a:p>
          <a:p>
            <a:pPr>
              <a:lnSpc>
                <a:spcPct val="100000"/>
              </a:lnSpc>
              <a:spcBef>
                <a:spcPts val="100"/>
              </a:spcBef>
            </a:pPr>
            <a:r>
              <a:rPr lang="en-US" sz="2000" dirty="0">
                <a:solidFill>
                  <a:srgbClr val="000000"/>
                </a:solidFill>
                <a:latin typeface="Arial" panose="020B0604020202020204" pitchFamily="34" charset="0"/>
                <a:cs typeface="Arial" panose="020B0604020202020204" pitchFamily="34" charset="0"/>
              </a:rPr>
              <a:t>Associate Director of Governmental Affairs, ACCG</a:t>
            </a:r>
          </a:p>
          <a:p>
            <a:pPr>
              <a:spcBef>
                <a:spcPts val="100"/>
              </a:spcBef>
            </a:pPr>
            <a:endParaRPr lang="en-US" sz="1600" dirty="0">
              <a:solidFill>
                <a:srgbClr val="000000"/>
              </a:solidFill>
            </a:endParaRPr>
          </a:p>
        </p:txBody>
      </p:sp>
    </p:spTree>
    <p:extLst>
      <p:ext uri="{BB962C8B-B14F-4D97-AF65-F5344CB8AC3E}">
        <p14:creationId xmlns:p14="http://schemas.microsoft.com/office/powerpoint/2010/main" val="47609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Does HB 581’s Floating Homestead Exemption Work?</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3836019" y="1992031"/>
            <a:ext cx="7059507" cy="3442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The effect of HB 581’s homestead exemption:</a:t>
            </a:r>
          </a:p>
          <a:p>
            <a:pPr marL="800100" lvl="1" indent="-342900">
              <a:lnSpc>
                <a:spcPct val="107000"/>
              </a:lnSpc>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The taxable value of a home may only increase at a rate of inflation each year</a:t>
            </a:r>
          </a:p>
          <a:p>
            <a:pPr marL="800100" lvl="1" indent="-342900">
              <a:lnSpc>
                <a:spcPct val="107000"/>
              </a:lnSpc>
              <a:spcAft>
                <a:spcPts val="800"/>
              </a:spcAft>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Essentially controlling this will control how much the “value” of a home can increase annually</a:t>
            </a:r>
          </a:p>
          <a:p>
            <a:pPr marL="342900" indent="-342900">
              <a:lnSpc>
                <a:spcPct val="107000"/>
              </a:lnSpc>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Home</a:t>
            </a:r>
            <a:r>
              <a:rPr lang="en-US" sz="2000" kern="100" dirty="0">
                <a:latin typeface="Arial" panose="020B0604020202020204" pitchFamily="34" charset="0"/>
                <a:ea typeface="Aptos" panose="020B0004020202020204" pitchFamily="34" charset="0"/>
                <a:cs typeface="Arial" panose="020B0604020202020204" pitchFamily="34" charset="0"/>
              </a:rPr>
              <a:t>owners already granted a homestead will receive this exemption automatically</a:t>
            </a:r>
          </a:p>
          <a:p>
            <a:pPr marL="342900" indent="-342900">
              <a:lnSpc>
                <a:spcPct val="107000"/>
              </a:lnSpc>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Non-homesteaded property (i.e</a:t>
            </a:r>
            <a:r>
              <a:rPr lang="en-US" sz="2000" kern="100" dirty="0">
                <a:latin typeface="Arial" panose="020B0604020202020204" pitchFamily="34" charset="0"/>
                <a:ea typeface="Aptos" panose="020B0004020202020204" pitchFamily="34" charset="0"/>
                <a:cs typeface="Arial" panose="020B0604020202020204" pitchFamily="34" charset="0"/>
              </a:rPr>
              <a:t>. Commercial)</a:t>
            </a:r>
            <a:r>
              <a:rPr lang="en-US" sz="2000" kern="100" dirty="0">
                <a:effectLst/>
                <a:latin typeface="Arial" panose="020B0604020202020204" pitchFamily="34" charset="0"/>
                <a:ea typeface="Aptos" panose="020B0004020202020204" pitchFamily="34" charset="0"/>
                <a:cs typeface="Arial" panose="020B0604020202020204" pitchFamily="34" charset="0"/>
              </a:rPr>
              <a:t> will continue to be valued at fair market</a:t>
            </a:r>
          </a:p>
        </p:txBody>
      </p:sp>
      <p:pic>
        <p:nvPicPr>
          <p:cNvPr id="1026" name="Picture 2" descr="House Price Increase Glyph Icon 4589022 Vector Art at Vecteezy">
            <a:extLst>
              <a:ext uri="{FF2B5EF4-FFF2-40B4-BE49-F238E27FC236}">
                <a16:creationId xmlns:a16="http://schemas.microsoft.com/office/drawing/2014/main" id="{BCB648D5-81CB-9CDD-06C2-C9B53603D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60" y="1964763"/>
            <a:ext cx="2776654" cy="277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8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normAutofit fontScale="90000"/>
          </a:bodyPr>
          <a:lstStyle/>
          <a:p>
            <a:pPr algn="ctr"/>
            <a:r>
              <a:rPr lang="en-US" dirty="0">
                <a:solidFill>
                  <a:srgbClr val="000000"/>
                </a:solidFill>
                <a:latin typeface="Arial"/>
                <a:cs typeface="Arial"/>
              </a:rPr>
              <a:t>How Does this New Homestead Exemption Impact Existing Homestead Exemptions?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765694"/>
            <a:ext cx="9872050" cy="3620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This new floating homestead exemption is in addition to and not in lieu of all </a:t>
            </a:r>
            <a:r>
              <a:rPr lang="en-US" sz="2400" u="sng" kern="100" dirty="0">
                <a:effectLst/>
                <a:latin typeface="Arial" panose="020B0604020202020204" pitchFamily="34" charset="0"/>
                <a:ea typeface="Aptos" panose="020B0004020202020204" pitchFamily="34" charset="0"/>
                <a:cs typeface="Arial" panose="020B0604020202020204" pitchFamily="34" charset="0"/>
              </a:rPr>
              <a:t>non-floating</a:t>
            </a:r>
            <a:r>
              <a:rPr lang="en-US" sz="2400" kern="100" dirty="0">
                <a:effectLst/>
                <a:latin typeface="Arial" panose="020B0604020202020204" pitchFamily="34" charset="0"/>
                <a:ea typeface="Aptos" panose="020B0004020202020204" pitchFamily="34" charset="0"/>
                <a:cs typeface="Arial" panose="020B0604020202020204" pitchFamily="34" charset="0"/>
              </a:rPr>
              <a:t> homestead exemptions. This will not repeal/replace existing homestead exemptions!</a:t>
            </a:r>
          </a:p>
          <a:p>
            <a:pPr marL="800100" lvl="1" indent="-342900">
              <a:lnSpc>
                <a:spcPct val="107000"/>
              </a:lnSpc>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there is an existing local floating homestead exemption, the taxpayer will receive whichever of the two exemptions is more beneficial. This is also true if a local floating homestead exemption is added in the future. </a:t>
            </a:r>
          </a:p>
          <a:p>
            <a:pPr marL="800100" lvl="1" indent="-342900">
              <a:lnSpc>
                <a:spcPct val="107000"/>
              </a:lnSpc>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Existing local exemptions, such as the $2,000 of assessed value, are added after the floating homestead exemption is calculated.  </a:t>
            </a:r>
          </a:p>
        </p:txBody>
      </p:sp>
    </p:spTree>
    <p:extLst>
      <p:ext uri="{BB962C8B-B14F-4D97-AF65-F5344CB8AC3E}">
        <p14:creationId xmlns:p14="http://schemas.microsoft.com/office/powerpoint/2010/main" val="21563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40004" y="178780"/>
            <a:ext cx="10515600" cy="1325563"/>
          </a:xfrm>
        </p:spPr>
        <p:txBody>
          <a:bodyPr>
            <a:normAutofit/>
          </a:bodyPr>
          <a:lstStyle/>
          <a:p>
            <a:pPr algn="ctr"/>
            <a:r>
              <a:rPr lang="en-US" sz="4000" dirty="0">
                <a:solidFill>
                  <a:srgbClr val="000000"/>
                </a:solidFill>
                <a:latin typeface="Arial"/>
                <a:cs typeface="Arial"/>
              </a:rPr>
              <a:t>How Can a Local Government “</a:t>
            </a:r>
            <a:r>
              <a:rPr lang="en-US" sz="4000" dirty="0" err="1">
                <a:solidFill>
                  <a:srgbClr val="000000"/>
                </a:solidFill>
                <a:latin typeface="Arial"/>
                <a:cs typeface="Arial"/>
              </a:rPr>
              <a:t>Opt</a:t>
            </a:r>
            <a:r>
              <a:rPr lang="en-US" sz="4000" dirty="0">
                <a:solidFill>
                  <a:srgbClr val="000000"/>
                </a:solidFill>
                <a:latin typeface="Arial"/>
                <a:cs typeface="Arial"/>
              </a:rPr>
              <a:t> Out” of the Homestead Exemption?</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40004" y="1647999"/>
            <a:ext cx="10639789" cy="2702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Any governing authority may elect to opt out of the floating homestead exemption created by HB 581 by following a procedure like the “public notification of tax increase” when a full rollback is not taken. </a:t>
            </a:r>
          </a:p>
          <a:p>
            <a:pPr marL="800100" lvl="1"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The local government must advertise and conduct three public hearings of intent to opt out and later adopt a resolution. </a:t>
            </a:r>
          </a:p>
          <a:p>
            <a:pPr marL="800100" lvl="1"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Must file resolution to Secretary of State by March 1, 2025!</a:t>
            </a:r>
          </a:p>
          <a:p>
            <a:pPr marL="800100" lvl="1"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If procedures are not met, </a:t>
            </a:r>
            <a:r>
              <a:rPr lang="en-US" sz="2000" u="sng" kern="100" dirty="0">
                <a:latin typeface="Arial" panose="020B0604020202020204" pitchFamily="34" charset="0"/>
                <a:ea typeface="Aptos" panose="020B0004020202020204" pitchFamily="34" charset="0"/>
                <a:cs typeface="Arial" panose="020B0604020202020204" pitchFamily="34" charset="0"/>
              </a:rPr>
              <a:t>opt out is not effective.</a:t>
            </a:r>
          </a:p>
          <a:p>
            <a:pPr marL="800100" lvl="1" indent="-342900">
              <a:lnSpc>
                <a:spcPct val="107000"/>
              </a:lnSpc>
              <a:buFont typeface="Symbol" panose="05050102010706020507" pitchFamily="18" charset="2"/>
              <a:buChar char=""/>
            </a:pP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1338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40004" y="178780"/>
            <a:ext cx="10515600" cy="1325563"/>
          </a:xfrm>
        </p:spPr>
        <p:txBody>
          <a:bodyPr>
            <a:normAutofit/>
          </a:bodyPr>
          <a:lstStyle/>
          <a:p>
            <a:pPr algn="ctr"/>
            <a:r>
              <a:rPr lang="en-US" sz="4000" dirty="0">
                <a:solidFill>
                  <a:srgbClr val="000000"/>
                </a:solidFill>
                <a:latin typeface="Arial"/>
                <a:cs typeface="Arial"/>
              </a:rPr>
              <a:t>How Can a Local Government “</a:t>
            </a:r>
            <a:r>
              <a:rPr lang="en-US" sz="4000" dirty="0" err="1">
                <a:solidFill>
                  <a:srgbClr val="000000"/>
                </a:solidFill>
                <a:latin typeface="Arial"/>
                <a:cs typeface="Arial"/>
              </a:rPr>
              <a:t>Opt</a:t>
            </a:r>
            <a:r>
              <a:rPr lang="en-US" sz="4000" dirty="0">
                <a:solidFill>
                  <a:srgbClr val="000000"/>
                </a:solidFill>
                <a:latin typeface="Arial"/>
                <a:cs typeface="Arial"/>
              </a:rPr>
              <a:t> Out” of the Homestead Exemption?</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40004" y="1647999"/>
            <a:ext cx="7255781" cy="3032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2"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This process </a:t>
            </a:r>
            <a:r>
              <a:rPr lang="en-US" sz="2000" u="sng" kern="100" dirty="0">
                <a:effectLst/>
                <a:latin typeface="Arial" panose="020B0604020202020204" pitchFamily="34" charset="0"/>
                <a:ea typeface="Aptos" panose="020B0004020202020204" pitchFamily="34" charset="0"/>
                <a:cs typeface="Arial" panose="020B0604020202020204" pitchFamily="34" charset="0"/>
              </a:rPr>
              <a:t>may not </a:t>
            </a:r>
            <a:r>
              <a:rPr lang="en-US" sz="2000" kern="100" dirty="0">
                <a:effectLst/>
                <a:latin typeface="Arial" panose="020B0604020202020204" pitchFamily="34" charset="0"/>
                <a:ea typeface="Aptos" panose="020B0004020202020204" pitchFamily="34" charset="0"/>
                <a:cs typeface="Arial" panose="020B0604020202020204" pitchFamily="34" charset="0"/>
              </a:rPr>
              <a:t>begin until the bill takes effect on January 1, 2025, and must be completed by March 1, 2025.  </a:t>
            </a:r>
          </a:p>
          <a:p>
            <a:pPr marL="1257300" lvl="2"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A governing authority may not opt-out of the statewide floating homestead exemption after this deadline.  </a:t>
            </a:r>
          </a:p>
          <a:p>
            <a:pPr marL="1257300" lvl="2"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However, the local delegation may pass a local Act of the General Assembly to implement a local floating homestead exemption at any time.             </a:t>
            </a:r>
          </a:p>
        </p:txBody>
      </p:sp>
      <p:pic>
        <p:nvPicPr>
          <p:cNvPr id="2050" name="Picture 2" descr="Calendar Outline Icon Stock Illustrations – 77,511 Calendar Outline Icon  Stock Illustrations, Vectors &amp; Clipart - Dreamstime">
            <a:extLst>
              <a:ext uri="{FF2B5EF4-FFF2-40B4-BE49-F238E27FC236}">
                <a16:creationId xmlns:a16="http://schemas.microsoft.com/office/drawing/2014/main" id="{BF32F25A-7B22-22DC-3E9F-FF8D41A10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873" y="1889173"/>
            <a:ext cx="2702985" cy="270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1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40004" y="178780"/>
            <a:ext cx="10515600" cy="1325563"/>
          </a:xfrm>
        </p:spPr>
        <p:txBody>
          <a:bodyPr>
            <a:normAutofit/>
          </a:bodyPr>
          <a:lstStyle/>
          <a:p>
            <a:pPr algn="ctr"/>
            <a:r>
              <a:rPr lang="en-US" sz="4000" dirty="0">
                <a:solidFill>
                  <a:srgbClr val="000000"/>
                </a:solidFill>
                <a:latin typeface="Arial"/>
                <a:cs typeface="Arial"/>
              </a:rPr>
              <a:t>How Can a Local Government “</a:t>
            </a:r>
            <a:r>
              <a:rPr lang="en-US" sz="4000" dirty="0" err="1">
                <a:solidFill>
                  <a:srgbClr val="000000"/>
                </a:solidFill>
                <a:latin typeface="Arial"/>
                <a:cs typeface="Arial"/>
              </a:rPr>
              <a:t>Opt</a:t>
            </a:r>
            <a:r>
              <a:rPr lang="en-US" sz="4000" dirty="0">
                <a:solidFill>
                  <a:srgbClr val="000000"/>
                </a:solidFill>
                <a:latin typeface="Arial"/>
                <a:cs typeface="Arial"/>
              </a:rPr>
              <a:t> Out” of the Homestead Exemption?</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3757962" y="1647999"/>
            <a:ext cx="7404410" cy="3032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2"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Important to note: </a:t>
            </a:r>
            <a:r>
              <a:rPr lang="en-US" sz="2000" u="sng" kern="100" dirty="0">
                <a:latin typeface="Arial" panose="020B0604020202020204" pitchFamily="34" charset="0"/>
                <a:ea typeface="Aptos" panose="020B0004020202020204" pitchFamily="34" charset="0"/>
                <a:cs typeface="Arial" panose="020B0604020202020204" pitchFamily="34" charset="0"/>
              </a:rPr>
              <a:t>The decision to opt out is independent among local governments</a:t>
            </a:r>
          </a:p>
          <a:p>
            <a:pPr marL="1257300" lvl="2"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A county, the cities, and the school board may each decide whether to opt out</a:t>
            </a:r>
          </a:p>
          <a:p>
            <a:pPr marL="1257300" lvl="2"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The decision of whether or not to opt out will not impact the other local government’s homestead exemption</a:t>
            </a:r>
          </a:p>
          <a:p>
            <a:pPr marL="1257300" lvl="2"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This may result in homes having different taxable values</a:t>
            </a:r>
          </a:p>
        </p:txBody>
      </p:sp>
      <p:pic>
        <p:nvPicPr>
          <p:cNvPr id="4098" name="Picture 2" descr="Government building - Free architecture and city icons">
            <a:extLst>
              <a:ext uri="{FF2B5EF4-FFF2-40B4-BE49-F238E27FC236}">
                <a16:creationId xmlns:a16="http://schemas.microsoft.com/office/drawing/2014/main" id="{01E60373-D8EB-04BF-09CD-06C450605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92" y="1889173"/>
            <a:ext cx="2639176" cy="263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2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40004" y="178780"/>
            <a:ext cx="10515600" cy="1325563"/>
          </a:xfrm>
        </p:spPr>
        <p:txBody>
          <a:bodyPr>
            <a:normAutofit/>
          </a:bodyPr>
          <a:lstStyle/>
          <a:p>
            <a:pPr algn="ctr"/>
            <a:r>
              <a:rPr lang="en-US" sz="4000" dirty="0">
                <a:solidFill>
                  <a:srgbClr val="000000"/>
                </a:solidFill>
                <a:latin typeface="Arial"/>
                <a:cs typeface="Arial"/>
              </a:rPr>
              <a:t>Is the Decision to “</a:t>
            </a:r>
            <a:r>
              <a:rPr lang="en-US" sz="4000" dirty="0" err="1">
                <a:solidFill>
                  <a:srgbClr val="000000"/>
                </a:solidFill>
                <a:latin typeface="Arial"/>
                <a:cs typeface="Arial"/>
              </a:rPr>
              <a:t>Opt</a:t>
            </a:r>
            <a:r>
              <a:rPr lang="en-US" sz="4000" dirty="0">
                <a:solidFill>
                  <a:srgbClr val="000000"/>
                </a:solidFill>
                <a:latin typeface="Arial"/>
                <a:cs typeface="Arial"/>
              </a:rPr>
              <a:t> Out” or “Stay In” Permanent?</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40004" y="1647999"/>
            <a:ext cx="10639789" cy="2702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000" b="1" kern="100" dirty="0">
                <a:effectLst/>
                <a:latin typeface="Arial" panose="020B0604020202020204" pitchFamily="34" charset="0"/>
                <a:ea typeface="Aptos" panose="020B0004020202020204" pitchFamily="34" charset="0"/>
                <a:cs typeface="Arial" panose="020B0604020202020204" pitchFamily="34" charset="0"/>
              </a:rPr>
              <a:t>Yes</a:t>
            </a:r>
          </a:p>
          <a:p>
            <a:pPr marL="342900" marR="0" lvl="0" indent="-342900">
              <a:lnSpc>
                <a:spcPct val="107000"/>
              </a:lnSpc>
              <a:spcBef>
                <a:spcPts val="0"/>
              </a:spcBef>
              <a:spcAft>
                <a:spcPts val="0"/>
              </a:spcAft>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No action is needed by the local government to have the homestead exemption apply if it is approved in November.</a:t>
            </a:r>
          </a:p>
          <a:p>
            <a:pPr marL="800100" lvl="1"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Once the opt out period has passed, currently there is no future method to opt out</a:t>
            </a:r>
          </a:p>
          <a:p>
            <a:pPr marL="342900"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If a local government opts out, there is no future method to opt in to the HB 581 exemption</a:t>
            </a:r>
          </a:p>
          <a:p>
            <a:pPr marL="800100" lvl="1" indent="-342900">
              <a:lnSpc>
                <a:spcPct val="107000"/>
              </a:lnSpc>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Of course, a similar homestead exemption can still be done in traditional manner</a:t>
            </a:r>
          </a:p>
          <a:p>
            <a:pPr marL="800100" lvl="1" indent="-342900">
              <a:lnSpc>
                <a:spcPct val="107000"/>
              </a:lnSpc>
              <a:buFont typeface="Symbol" panose="05050102010706020507" pitchFamily="18" charset="2"/>
              <a:buChar char=""/>
            </a:pP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0734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HB 581 Timeline</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graphicFrame>
        <p:nvGraphicFramePr>
          <p:cNvPr id="9" name="Diagram 8">
            <a:extLst>
              <a:ext uri="{FF2B5EF4-FFF2-40B4-BE49-F238E27FC236}">
                <a16:creationId xmlns:a16="http://schemas.microsoft.com/office/drawing/2014/main" id="{8C05526E-C0F9-FABB-03AC-B7F4CAC44724}"/>
              </a:ext>
            </a:extLst>
          </p:cNvPr>
          <p:cNvGraphicFramePr/>
          <p:nvPr>
            <p:extLst>
              <p:ext uri="{D42A27DB-BD31-4B8C-83A1-F6EECF244321}">
                <p14:modId xmlns:p14="http://schemas.microsoft.com/office/powerpoint/2010/main" val="786136359"/>
              </p:ext>
            </p:extLst>
          </p:nvPr>
        </p:nvGraphicFramePr>
        <p:xfrm>
          <a:off x="154547" y="1442434"/>
          <a:ext cx="11951594" cy="4037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84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HB 581</a:t>
            </a:r>
            <a:br>
              <a:rPr lang="en-US" dirty="0">
                <a:solidFill>
                  <a:srgbClr val="000000"/>
                </a:solidFill>
                <a:latin typeface="Arial"/>
                <a:cs typeface="Arial"/>
              </a:rPr>
            </a:br>
            <a:r>
              <a:rPr lang="en-US" dirty="0">
                <a:solidFill>
                  <a:srgbClr val="000000"/>
                </a:solidFill>
                <a:latin typeface="Arial"/>
                <a:cs typeface="Arial"/>
              </a:rPr>
              <a:t>Part 2: Sales Tax Revisions and FLOST</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1318874" y="2053143"/>
            <a:ext cx="621648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rtl="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HB 581</a:t>
            </a:r>
            <a:r>
              <a:rPr lang="en-US" sz="2400" b="0" i="0" u="none" strike="noStrike" dirty="0">
                <a:effectLst/>
                <a:latin typeface="Arial" panose="020B0604020202020204" pitchFamily="34" charset="0"/>
                <a:cs typeface="Arial" panose="020B0604020202020204" pitchFamily="34" charset="0"/>
              </a:rPr>
              <a:t> makes two major changes to local sales tax:</a:t>
            </a:r>
            <a:r>
              <a:rPr lang="en-US" sz="2400" b="0" i="0" dirty="0">
                <a:effectLst/>
                <a:latin typeface="Arial" panose="020B0604020202020204" pitchFamily="34" charset="0"/>
                <a:cs typeface="Arial" panose="020B0604020202020204" pitchFamily="34" charset="0"/>
              </a:rPr>
              <a:t>​</a:t>
            </a:r>
          </a:p>
          <a:p>
            <a:pPr marL="342900" indent="-342900"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Revises the provisions of O.C.G.A. 48-8-6 which limits the percentage of local sales tax a jurisdiction</a:t>
            </a:r>
            <a:r>
              <a:rPr lang="en-US" sz="2400" b="0" i="0" dirty="0">
                <a:effectLst/>
                <a:latin typeface="Arial" panose="020B0604020202020204" pitchFamily="34" charset="0"/>
                <a:cs typeface="Arial" panose="020B0604020202020204" pitchFamily="34" charset="0"/>
              </a:rPr>
              <a:t>​ may levy.  </a:t>
            </a:r>
          </a:p>
          <a:p>
            <a:pPr marL="342900" indent="-342900"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Creates new local option sales tax contingent upon jurisdictions having a base year value homestead exemption.</a:t>
            </a:r>
            <a:endParaRPr lang="en-US" sz="2400" b="0" i="0" dirty="0">
              <a:effectLst/>
              <a:latin typeface="Arial" panose="020B0604020202020204" pitchFamily="34" charset="0"/>
              <a:cs typeface="Arial" panose="020B0604020202020204" pitchFamily="34" charset="0"/>
            </a:endParaRPr>
          </a:p>
        </p:txBody>
      </p:sp>
      <p:pic>
        <p:nvPicPr>
          <p:cNvPr id="3074" name="Picture 2" descr="Cents, coin, one cent, pennies icon - Download on Iconfinder">
            <a:extLst>
              <a:ext uri="{FF2B5EF4-FFF2-40B4-BE49-F238E27FC236}">
                <a16:creationId xmlns:a16="http://schemas.microsoft.com/office/drawing/2014/main" id="{CE426E55-6D98-6E13-57C5-B7FF6084B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358" y="1690688"/>
            <a:ext cx="40767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5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199" y="141649"/>
            <a:ext cx="10515600" cy="1080569"/>
          </a:xfrm>
        </p:spPr>
        <p:txBody>
          <a:bodyPr>
            <a:normAutofit/>
          </a:bodyPr>
          <a:lstStyle/>
          <a:p>
            <a:pPr algn="ctr"/>
            <a:r>
              <a:rPr lang="en-US" sz="4000" dirty="0">
                <a:solidFill>
                  <a:srgbClr val="000000"/>
                </a:solidFill>
                <a:latin typeface="Arial"/>
                <a:cs typeface="Arial"/>
              </a:rPr>
              <a:t>Revised Local Sales Tax Limitation</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92897" y="1304250"/>
            <a:ext cx="10406205" cy="39235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This legislation revises the existing two percent local sales tax cap; exemptions now include:</a:t>
            </a:r>
          </a:p>
          <a:p>
            <a:pPr marL="800100" lvl="1"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ESPLOST </a:t>
            </a:r>
            <a:endParaRPr lang="en-US" kern="100" dirty="0">
              <a:latin typeface="Arial" panose="020B06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Up to one percent of the transportation sales taxes, which include:</a:t>
            </a:r>
          </a:p>
          <a:p>
            <a:pPr marL="1257300" lvl="2"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Regional TSPLOST </a:t>
            </a:r>
            <a:endParaRPr lang="en-US" kern="100" dirty="0">
              <a:latin typeface="Arial" panose="020B0604020202020204" pitchFamily="34" charset="0"/>
              <a:ea typeface="Aptos" panose="020B0004020202020204" pitchFamily="34" charset="0"/>
              <a:cs typeface="Arial" panose="020B0604020202020204" pitchFamily="34" charset="0"/>
            </a:endParaRPr>
          </a:p>
          <a:p>
            <a:pPr marL="1257300" lvl="2"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Single-County TSPLOST</a:t>
            </a:r>
          </a:p>
          <a:p>
            <a:pPr marL="1257300" lvl="2"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Transit SPLOST</a:t>
            </a:r>
          </a:p>
          <a:p>
            <a:pPr marL="1257300" lvl="2"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MARTA</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kern="100" dirty="0">
                <a:effectLst/>
                <a:latin typeface="Arial" panose="020B0604020202020204" pitchFamily="34" charset="0"/>
                <a:ea typeface="Aptos" panose="020B0004020202020204" pitchFamily="34" charset="0"/>
                <a:cs typeface="Arial" panose="020B0604020202020204" pitchFamily="34" charset="0"/>
              </a:rPr>
              <a:t>One of the specialty pennies, including:</a:t>
            </a:r>
          </a:p>
          <a:p>
            <a:pPr marL="1257300" lvl="2" indent="-342900">
              <a:lnSpc>
                <a:spcPct val="107000"/>
              </a:lnSpc>
              <a:buFont typeface="Symbol" panose="05050102010706020507" pitchFamily="18" charset="2"/>
              <a:buChar char=""/>
              <a:defRPr/>
            </a:pPr>
            <a:r>
              <a:rPr lang="en-US" b="1" kern="100" dirty="0">
                <a:effectLst/>
                <a:latin typeface="Arial" panose="020B0604020202020204" pitchFamily="34" charset="0"/>
                <a:ea typeface="Aptos" panose="020B0004020202020204" pitchFamily="34" charset="0"/>
                <a:cs typeface="Arial" panose="020B0604020202020204" pitchFamily="34" charset="0"/>
              </a:rPr>
              <a:t>The new sales tax for property tax relief created by HB 581</a:t>
            </a:r>
            <a:endParaRPr lang="en-US" b="1" kern="100" dirty="0">
              <a:latin typeface="Arial" panose="020B0604020202020204" pitchFamily="34" charset="0"/>
              <a:ea typeface="Aptos" panose="020B0004020202020204" pitchFamily="34" charset="0"/>
              <a:cs typeface="Arial" panose="020B0604020202020204" pitchFamily="34" charset="0"/>
            </a:endParaRPr>
          </a:p>
          <a:p>
            <a:pPr marL="1257300" lvl="2" indent="-342900">
              <a:lnSpc>
                <a:spcPct val="107000"/>
              </a:lnSpc>
              <a:buFont typeface="Symbol" panose="05050102010706020507" pitchFamily="18" charset="2"/>
              <a:buChar char=""/>
              <a:defRPr/>
            </a:pPr>
            <a:r>
              <a:rPr lang="en-US" kern="100" dirty="0">
                <a:effectLst/>
                <a:latin typeface="Arial" panose="020B0604020202020204" pitchFamily="34" charset="0"/>
                <a:ea typeface="Aptos" panose="020B0004020202020204" pitchFamily="34" charset="0"/>
                <a:cs typeface="Arial" panose="020B0604020202020204" pitchFamily="34" charset="0"/>
              </a:rPr>
              <a:t>Columbus-Muscogee and Macon-Bibb OLOST</a:t>
            </a:r>
          </a:p>
          <a:p>
            <a:pPr marL="1257300" lvl="2" indent="-342900">
              <a:lnSpc>
                <a:spcPct val="107000"/>
              </a:lnSpc>
              <a:buFont typeface="Symbol" panose="05050102010706020507" pitchFamily="18" charset="2"/>
              <a:buChar char=""/>
              <a:defRPr/>
            </a:pPr>
            <a:r>
              <a:rPr lang="en-US" kern="100" dirty="0">
                <a:effectLst/>
                <a:latin typeface="Arial" panose="020B0604020202020204" pitchFamily="34" charset="0"/>
                <a:ea typeface="Aptos" panose="020B0004020202020204" pitchFamily="34" charset="0"/>
                <a:cs typeface="Arial" panose="020B0604020202020204" pitchFamily="34" charset="0"/>
              </a:rPr>
              <a:t>Augusta-Richmond Coliseum SPLOST</a:t>
            </a:r>
          </a:p>
          <a:p>
            <a:pPr marL="1257300" lvl="2" indent="-342900">
              <a:lnSpc>
                <a:spcPct val="107000"/>
              </a:lnSpc>
              <a:buFont typeface="Symbol" panose="05050102010706020507" pitchFamily="18" charset="2"/>
              <a:buChar char=""/>
              <a:defRPr/>
            </a:pPr>
            <a:r>
              <a:rPr lang="en-US" kern="100" dirty="0">
                <a:effectLst/>
                <a:latin typeface="Arial" panose="020B0604020202020204" pitchFamily="34" charset="0"/>
                <a:ea typeface="Aptos" panose="020B0004020202020204" pitchFamily="34" charset="0"/>
                <a:cs typeface="Arial" panose="020B0604020202020204" pitchFamily="34" charset="0"/>
              </a:rPr>
              <a:t>MOST for Atlanta and cities connected to its water system (East Point, College Park, and Hapeville)</a:t>
            </a:r>
          </a:p>
        </p:txBody>
      </p:sp>
    </p:spTree>
    <p:extLst>
      <p:ext uri="{BB962C8B-B14F-4D97-AF65-F5344CB8AC3E}">
        <p14:creationId xmlns:p14="http://schemas.microsoft.com/office/powerpoint/2010/main" val="271182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211216"/>
            <a:ext cx="10515600" cy="1325563"/>
          </a:xfrm>
        </p:spPr>
        <p:txBody>
          <a:bodyPr/>
          <a:lstStyle/>
          <a:p>
            <a:pPr algn="ctr"/>
            <a:r>
              <a:rPr lang="en-US" dirty="0">
                <a:solidFill>
                  <a:srgbClr val="000000"/>
                </a:solidFill>
                <a:latin typeface="Arial"/>
                <a:cs typeface="Arial"/>
              </a:rPr>
              <a:t>What is the New Sales Tax?</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958045" y="1536779"/>
            <a:ext cx="10232037" cy="3722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A new sales tax is created for the limited purpose of property tax relief – it may be levied in 0.05 percent increments up to one percent.    </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To be eligible to levy the tax, </a:t>
            </a:r>
            <a:r>
              <a:rPr lang="en-US" sz="2400" b="1" kern="100" dirty="0">
                <a:effectLst/>
                <a:latin typeface="Arial" panose="020B0604020202020204" pitchFamily="34" charset="0"/>
                <a:ea typeface="Aptos" panose="020B0004020202020204" pitchFamily="34" charset="0"/>
                <a:cs typeface="Arial" panose="020B0604020202020204" pitchFamily="34" charset="0"/>
              </a:rPr>
              <a:t>both the county and all cities within the county that levy a property tax</a:t>
            </a:r>
            <a:r>
              <a:rPr lang="en-US" sz="2400" kern="100" dirty="0">
                <a:effectLst/>
                <a:latin typeface="Arial" panose="020B0604020202020204" pitchFamily="34" charset="0"/>
                <a:ea typeface="Aptos" panose="020B0004020202020204" pitchFamily="34" charset="0"/>
                <a:cs typeface="Arial" panose="020B0604020202020204" pitchFamily="34" charset="0"/>
              </a:rPr>
              <a:t> must have in effect a floating homestead exemption: either the one created by this bill or a local floating homestead exemption.  </a:t>
            </a:r>
          </a:p>
          <a:p>
            <a:pPr marL="800100" lvl="1"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It </a:t>
            </a:r>
            <a:r>
              <a:rPr lang="en-US" sz="2400" u="sng" kern="100" dirty="0">
                <a:effectLst/>
                <a:latin typeface="Arial" panose="020B0604020202020204" pitchFamily="34" charset="0"/>
                <a:ea typeface="Aptos" panose="020B0004020202020204" pitchFamily="34" charset="0"/>
                <a:cs typeface="Arial" panose="020B0604020202020204" pitchFamily="34" charset="0"/>
              </a:rPr>
              <a:t>does not </a:t>
            </a:r>
            <a:r>
              <a:rPr lang="en-US" sz="2400" kern="100" dirty="0">
                <a:effectLst/>
                <a:latin typeface="Arial" panose="020B0604020202020204" pitchFamily="34" charset="0"/>
                <a:ea typeface="Aptos" panose="020B0004020202020204" pitchFamily="34" charset="0"/>
                <a:cs typeface="Arial" panose="020B0604020202020204" pitchFamily="34" charset="0"/>
              </a:rPr>
              <a:t>matter if the school boards opt out or not since they are ineligible to share in the proceeds of the tax without a separate constitutional amendment.  </a:t>
            </a:r>
          </a:p>
        </p:txBody>
      </p:sp>
    </p:spTree>
    <p:extLst>
      <p:ext uri="{BB962C8B-B14F-4D97-AF65-F5344CB8AC3E}">
        <p14:creationId xmlns:p14="http://schemas.microsoft.com/office/powerpoint/2010/main" val="33723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Background: Where Did This Come From?</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4884234" y="1889173"/>
            <a:ext cx="6746488"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4048964" y="1690688"/>
            <a:ext cx="798458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Legislature entered 2024 session concerned about rising property value assessments and in turn property tax</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Senate leaders wanted measures to control rapid increases in property assessments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House leaders looked to expand sales tax options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Various proposals ultimately resulted in HB 581 (&amp; HR 1022)</a:t>
            </a:r>
          </a:p>
        </p:txBody>
      </p:sp>
      <p:pic>
        <p:nvPicPr>
          <p:cNvPr id="3074" name="Picture 2" descr="Georgia State Capitol - Wikipedia">
            <a:extLst>
              <a:ext uri="{FF2B5EF4-FFF2-40B4-BE49-F238E27FC236}">
                <a16:creationId xmlns:a16="http://schemas.microsoft.com/office/drawing/2014/main" id="{51DBA494-22D7-23D7-AC47-902935B43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50" y="2005711"/>
            <a:ext cx="3890515" cy="252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is the New Sales Tax Implemented?</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40005" y="1992031"/>
            <a:ext cx="7080502" cy="3620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county and city/cities representing at least fifty percent of the municipal population of cities that levy a property tax must enter into an intergovernmental agreement (IGA) calling for the tax.</a:t>
            </a:r>
          </a:p>
          <a:p>
            <a:pPr marL="342900" marR="0" lvl="0" indent="-342900">
              <a:lnSpc>
                <a:spcPct val="107000"/>
              </a:lnSpc>
              <a:spcBef>
                <a:spcPts val="0"/>
              </a:spcBef>
              <a:spcAft>
                <a:spcPts val="0"/>
              </a:spcAft>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The IGA </a:t>
            </a:r>
            <a:r>
              <a:rPr lang="en-US" sz="2400" kern="100" dirty="0">
                <a:effectLst/>
                <a:latin typeface="Arial" panose="020B0604020202020204" pitchFamily="34" charset="0"/>
                <a:ea typeface="Aptos" panose="020B0004020202020204" pitchFamily="34" charset="0"/>
                <a:cs typeface="Arial" panose="020B0604020202020204" pitchFamily="34" charset="0"/>
              </a:rPr>
              <a:t>shall specify the rate, duration (not to exceed five years), and the distribution between the county and cities. It will also set the ballot question.</a:t>
            </a:r>
          </a:p>
        </p:txBody>
      </p:sp>
      <p:pic>
        <p:nvPicPr>
          <p:cNvPr id="6" name="Picture 5" descr="White percentage symbol on red background">
            <a:extLst>
              <a:ext uri="{FF2B5EF4-FFF2-40B4-BE49-F238E27FC236}">
                <a16:creationId xmlns:a16="http://schemas.microsoft.com/office/drawing/2014/main" id="{EA4E9460-7B4E-E046-62CF-F2ECA760D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261" y="2269902"/>
            <a:ext cx="3477295" cy="2318196"/>
          </a:xfrm>
          <a:prstGeom prst="rect">
            <a:avLst/>
          </a:prstGeom>
        </p:spPr>
      </p:pic>
    </p:spTree>
    <p:extLst>
      <p:ext uri="{BB962C8B-B14F-4D97-AF65-F5344CB8AC3E}">
        <p14:creationId xmlns:p14="http://schemas.microsoft.com/office/powerpoint/2010/main" val="250620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is the New Sales Tax Implemented?</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4951141" y="1992031"/>
            <a:ext cx="5921298" cy="2373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Following the adoption of the IGA, the tax must be approved through local referendum</a:t>
            </a:r>
          </a:p>
          <a:p>
            <a:pPr marL="342900" marR="0" lvl="0" indent="-342900">
              <a:lnSpc>
                <a:spcPct val="107000"/>
              </a:lnSpc>
              <a:spcBef>
                <a:spcPts val="0"/>
              </a:spcBef>
              <a:spcAft>
                <a:spcPts val="0"/>
              </a:spcAft>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Approval by the voters will be required to levy the sales tax</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This is a different vote than the one that occurs in November approving the constitutional amendment!</a:t>
            </a:r>
          </a:p>
        </p:txBody>
      </p:sp>
      <p:pic>
        <p:nvPicPr>
          <p:cNvPr id="5122" name="Picture 2" descr="Ballot box - Free miscellaneous icons">
            <a:extLst>
              <a:ext uri="{FF2B5EF4-FFF2-40B4-BE49-F238E27FC236}">
                <a16:creationId xmlns:a16="http://schemas.microsoft.com/office/drawing/2014/main" id="{D2180EDA-77F2-7AA4-3CB7-03D2D1EA9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561" y="1889173"/>
            <a:ext cx="2769220" cy="276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3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are Cities Not on the IGA Treated? </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40004" y="1992031"/>
            <a:ext cx="7857947" cy="3430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marR="0" lvl="1" indent="-342900">
              <a:lnSpc>
                <a:spcPct val="107000"/>
              </a:lnSpc>
              <a:spcBef>
                <a:spcPts val="0"/>
              </a:spcBef>
              <a:spcAft>
                <a:spcPts val="80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T</a:t>
            </a:r>
            <a:r>
              <a:rPr lang="en-US" sz="2400" kern="100" dirty="0">
                <a:effectLst/>
                <a:latin typeface="Arial" panose="020B0604020202020204" pitchFamily="34" charset="0"/>
                <a:ea typeface="Aptos" panose="020B0004020202020204" pitchFamily="34" charset="0"/>
                <a:cs typeface="Arial" panose="020B0604020202020204" pitchFamily="34" charset="0"/>
              </a:rPr>
              <a:t>he IGA </a:t>
            </a:r>
            <a:r>
              <a:rPr lang="en-US" sz="2400" kern="100" dirty="0">
                <a:latin typeface="Arial" panose="020B0604020202020204" pitchFamily="34" charset="0"/>
                <a:ea typeface="Aptos" panose="020B0004020202020204" pitchFamily="34" charset="0"/>
                <a:cs typeface="Arial" panose="020B0604020202020204" pitchFamily="34" charset="0"/>
              </a:rPr>
              <a:t>must also </a:t>
            </a:r>
            <a:r>
              <a:rPr lang="en-US" sz="2400" kern="100" dirty="0">
                <a:effectLst/>
                <a:latin typeface="Arial" panose="020B0604020202020204" pitchFamily="34" charset="0"/>
                <a:ea typeface="Aptos" panose="020B0004020202020204" pitchFamily="34" charset="0"/>
                <a:cs typeface="Arial" panose="020B0604020202020204" pitchFamily="34" charset="0"/>
              </a:rPr>
              <a:t>specify a portion of the proceeds that the </a:t>
            </a:r>
            <a:r>
              <a:rPr lang="en-US" sz="2400" u="sng" kern="100" dirty="0">
                <a:effectLst/>
                <a:latin typeface="Arial" panose="020B0604020202020204" pitchFamily="34" charset="0"/>
                <a:ea typeface="Aptos" panose="020B0004020202020204" pitchFamily="34" charset="0"/>
                <a:cs typeface="Arial" panose="020B0604020202020204" pitchFamily="34" charset="0"/>
              </a:rPr>
              <a:t>cities not on the IGA </a:t>
            </a:r>
            <a:r>
              <a:rPr lang="en-US" sz="2400" kern="100" dirty="0">
                <a:effectLst/>
                <a:latin typeface="Arial" panose="020B0604020202020204" pitchFamily="34" charset="0"/>
                <a:ea typeface="Aptos" panose="020B0004020202020204" pitchFamily="34" charset="0"/>
                <a:cs typeface="Arial" panose="020B0604020202020204" pitchFamily="34" charset="0"/>
              </a:rPr>
              <a:t>will receive.</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80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Must</a:t>
            </a:r>
            <a:r>
              <a:rPr lang="en-US" sz="2400" kern="100" dirty="0">
                <a:effectLst/>
                <a:latin typeface="Arial" panose="020B0604020202020204" pitchFamily="34" charset="0"/>
                <a:ea typeface="Aptos" panose="020B0004020202020204" pitchFamily="34" charset="0"/>
                <a:cs typeface="Arial" panose="020B0604020202020204" pitchFamily="34" charset="0"/>
              </a:rPr>
              <a:t> not be less than the proportion the absent municipality’s population bears to the total population of all cities within the county that levy a property tax.  </a:t>
            </a:r>
          </a:p>
          <a:p>
            <a:pPr marL="1257300" lvl="2" indent="-342900">
              <a:lnSpc>
                <a:spcPct val="107000"/>
              </a:lnSpc>
              <a:spcAft>
                <a:spcPts val="80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Modelled after LOST absent municipality provisions.</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170" name="Picture 2" descr="2,800+ Absent Icon Stock Illustrations, Royalty-Free Vector Graphics &amp; Clip  Art - iStock | Absent icon vector">
            <a:extLst>
              <a:ext uri="{FF2B5EF4-FFF2-40B4-BE49-F238E27FC236}">
                <a16:creationId xmlns:a16="http://schemas.microsoft.com/office/drawing/2014/main" id="{16FD42DD-FA3A-E3C0-837D-8F8524B28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223" y="2437650"/>
            <a:ext cx="2471777" cy="247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3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are MOST Cities Treated?</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3233854" y="1992031"/>
            <a:ext cx="8119946" cy="3532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lnSpc>
                <a:spcPct val="107000"/>
              </a:lnSpc>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Cities levying a MOST (Municipal Option Sales Tax for Water and Sewer Projects) are excluded. </a:t>
            </a:r>
          </a:p>
          <a:p>
            <a:pPr marL="800100" lvl="1" indent="-342900">
              <a:lnSpc>
                <a:spcPct val="107000"/>
              </a:lnSpc>
              <a:spcAft>
                <a:spcPts val="80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W</a:t>
            </a:r>
            <a:r>
              <a:rPr lang="en-US" sz="2400" kern="100" dirty="0">
                <a:effectLst/>
                <a:latin typeface="Arial" panose="020B0604020202020204" pitchFamily="34" charset="0"/>
                <a:ea typeface="Aptos" panose="020B0004020202020204" pitchFamily="34" charset="0"/>
                <a:cs typeface="Arial" panose="020B0604020202020204" pitchFamily="34" charset="0"/>
              </a:rPr>
              <a:t>ill not be considered for eligibility and are not included in these calculations.</a:t>
            </a:r>
          </a:p>
          <a:p>
            <a:pPr marL="800100" lvl="1" indent="-342900">
              <a:lnSpc>
                <a:spcPct val="107000"/>
              </a:lnSpc>
              <a:spcAft>
                <a:spcPts val="80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T</a:t>
            </a:r>
            <a:r>
              <a:rPr lang="en-US" sz="2400" kern="100" dirty="0">
                <a:effectLst/>
                <a:latin typeface="Arial" panose="020B0604020202020204" pitchFamily="34" charset="0"/>
                <a:ea typeface="Aptos" panose="020B0004020202020204" pitchFamily="34" charset="0"/>
                <a:cs typeface="Arial" panose="020B0604020202020204" pitchFamily="34" charset="0"/>
              </a:rPr>
              <a:t>ax will not be collected within the city and city can not receive the proceeds of this tax.  </a:t>
            </a:r>
          </a:p>
          <a:p>
            <a:pPr marL="800100" lvl="1" indent="-342900">
              <a:lnSpc>
                <a:spcPct val="107000"/>
              </a:lnSpc>
              <a:spcAft>
                <a:spcPts val="80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Currently Atlanta, East Point, College Park, &amp; Hapeville.</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6146" name="Picture 2" descr="Water Tap Icon Vector Art, Icons, and Graphics for Free Download">
            <a:extLst>
              <a:ext uri="{FF2B5EF4-FFF2-40B4-BE49-F238E27FC236}">
                <a16:creationId xmlns:a16="http://schemas.microsoft.com/office/drawing/2014/main" id="{2E0DEA9A-A5E7-2FA7-B25E-15709919C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19" y="2193318"/>
            <a:ext cx="2235820" cy="223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2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212828"/>
            <a:ext cx="10515600" cy="1325563"/>
          </a:xfrm>
        </p:spPr>
        <p:txBody>
          <a:bodyPr/>
          <a:lstStyle/>
          <a:p>
            <a:pPr algn="ctr"/>
            <a:r>
              <a:rPr lang="en-US" dirty="0">
                <a:solidFill>
                  <a:srgbClr val="000000"/>
                </a:solidFill>
                <a:latin typeface="Arial"/>
                <a:cs typeface="Arial"/>
              </a:rPr>
              <a:t>How is the New Tax Collected and Distributed?</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358462" y="1765211"/>
            <a:ext cx="11475076" cy="2434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C</a:t>
            </a:r>
            <a:r>
              <a:rPr lang="en-US" sz="2400" kern="100" dirty="0">
                <a:effectLst/>
                <a:latin typeface="Arial" panose="020B0604020202020204" pitchFamily="34" charset="0"/>
                <a:ea typeface="Aptos" panose="020B0004020202020204" pitchFamily="34" charset="0"/>
                <a:cs typeface="Arial" panose="020B0604020202020204" pitchFamily="34" charset="0"/>
              </a:rPr>
              <a:t>ollection of the tax will begin at the start of the next calendar quarter beginning more than </a:t>
            </a:r>
            <a:r>
              <a:rPr lang="en-US" sz="2400" kern="100" dirty="0">
                <a:latin typeface="Arial" panose="020B0604020202020204" pitchFamily="34" charset="0"/>
                <a:ea typeface="Aptos" panose="020B0004020202020204" pitchFamily="34" charset="0"/>
                <a:cs typeface="Arial" panose="020B0604020202020204" pitchFamily="34" charset="0"/>
              </a:rPr>
              <a:t>50</a:t>
            </a:r>
            <a:r>
              <a:rPr lang="en-US" sz="2400" kern="100" dirty="0">
                <a:effectLst/>
                <a:latin typeface="Arial" panose="020B0604020202020204" pitchFamily="34" charset="0"/>
                <a:ea typeface="Aptos" panose="020B0004020202020204" pitchFamily="34" charset="0"/>
                <a:cs typeface="Arial" panose="020B0604020202020204" pitchFamily="34" charset="0"/>
              </a:rPr>
              <a:t> days after that date</a:t>
            </a:r>
            <a:r>
              <a:rPr lang="en-US" sz="2400" kern="100" dirty="0">
                <a:latin typeface="Arial" panose="020B0604020202020204" pitchFamily="34" charset="0"/>
                <a:ea typeface="Aptos" panose="020B0004020202020204" pitchFamily="34" charset="0"/>
                <a:cs typeface="Arial" panose="020B0604020202020204" pitchFamily="34" charset="0"/>
              </a:rPr>
              <a:t> (</a:t>
            </a:r>
            <a:r>
              <a:rPr lang="en-US" sz="2400" kern="100" dirty="0">
                <a:effectLst/>
                <a:latin typeface="Arial" panose="020B0604020202020204" pitchFamily="34" charset="0"/>
                <a:ea typeface="Aptos" panose="020B0004020202020204" pitchFamily="34" charset="0"/>
                <a:cs typeface="Arial" panose="020B0604020202020204" pitchFamily="34" charset="0"/>
              </a:rPr>
              <a:t>as opposed to eighty days for other local sales taxes).</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Georgia Department of Revenue (DOR) sends the money to the county and the county will be responsible for distributing the money to the cities in accordance with the IGA.  </a:t>
            </a:r>
          </a:p>
        </p:txBody>
      </p:sp>
    </p:spTree>
    <p:extLst>
      <p:ext uri="{BB962C8B-B14F-4D97-AF65-F5344CB8AC3E}">
        <p14:creationId xmlns:p14="http://schemas.microsoft.com/office/powerpoint/2010/main" val="47350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212828"/>
            <a:ext cx="10515600" cy="1325563"/>
          </a:xfrm>
        </p:spPr>
        <p:txBody>
          <a:bodyPr/>
          <a:lstStyle/>
          <a:p>
            <a:pPr algn="ctr"/>
            <a:r>
              <a:rPr lang="en-US" dirty="0">
                <a:solidFill>
                  <a:srgbClr val="000000"/>
                </a:solidFill>
                <a:latin typeface="Arial"/>
                <a:cs typeface="Arial"/>
              </a:rPr>
              <a:t>How Can the Tax Be Renewed?</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358462" y="1765211"/>
            <a:ext cx="8986260" cy="3737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tax can run up to 5 years</a:t>
            </a:r>
          </a:p>
          <a:p>
            <a:pPr marL="342900" indent="-342900">
              <a:lnSpc>
                <a:spcPct val="107000"/>
              </a:lnSpc>
              <a:spcAft>
                <a:spcPts val="800"/>
              </a:spcAft>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Prior to the expiration, if the local governments want to renew, it requires:</a:t>
            </a:r>
          </a:p>
          <a:p>
            <a:pPr marL="800100" lvl="1" indent="-342900">
              <a:lnSpc>
                <a:spcPct val="107000"/>
              </a:lnSpc>
              <a:spcAft>
                <a:spcPts val="800"/>
              </a:spcAft>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P</a:t>
            </a:r>
            <a:r>
              <a:rPr lang="en-US" sz="2400" kern="100" dirty="0">
                <a:effectLst/>
                <a:latin typeface="Arial" panose="020B0604020202020204" pitchFamily="34" charset="0"/>
                <a:ea typeface="Aptos" panose="020B0004020202020204" pitchFamily="34" charset="0"/>
                <a:cs typeface="Arial" panose="020B0604020202020204" pitchFamily="34" charset="0"/>
              </a:rPr>
              <a:t>assage of a local Act calling for the reimposition of the tax</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A new IGA between the county and eligible number of cities</a:t>
            </a:r>
          </a:p>
          <a:p>
            <a:pPr marL="800100" lvl="1" indent="-342900">
              <a:lnSpc>
                <a:spcPct val="107000"/>
              </a:lnSpc>
              <a:spcAft>
                <a:spcPts val="800"/>
              </a:spcAft>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A new </a:t>
            </a:r>
            <a:r>
              <a:rPr lang="en-US" sz="2400" kern="100" dirty="0">
                <a:effectLst/>
                <a:latin typeface="Arial" panose="020B0604020202020204" pitchFamily="34" charset="0"/>
                <a:ea typeface="Aptos" panose="020B0004020202020204" pitchFamily="34" charset="0"/>
                <a:cs typeface="Arial" panose="020B0604020202020204" pitchFamily="34" charset="0"/>
              </a:rPr>
              <a:t>referendum to approve the tax by the voters</a:t>
            </a:r>
          </a:p>
          <a:p>
            <a:pPr marL="342900" indent="-342900">
              <a:lnSpc>
                <a:spcPct val="107000"/>
              </a:lnSpc>
              <a:spcAft>
                <a:spcPts val="800"/>
              </a:spcAft>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Talk to your local delegation!</a:t>
            </a:r>
          </a:p>
        </p:txBody>
      </p:sp>
      <p:pic>
        <p:nvPicPr>
          <p:cNvPr id="8194" name="Picture 2" descr="91,300+ Checklist Icon Stock Illustrations, Royalty-Free Vector Graphics &amp;  Clip Art - iStock | Checklist icon vector, Clipboard checklist icon,  Medical checklist icon">
            <a:extLst>
              <a:ext uri="{FF2B5EF4-FFF2-40B4-BE49-F238E27FC236}">
                <a16:creationId xmlns:a16="http://schemas.microsoft.com/office/drawing/2014/main" id="{F40BAA83-7A7D-1BB4-E5B7-FAB0020A8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643" y="2344155"/>
            <a:ext cx="2471777" cy="247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4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301751"/>
            <a:ext cx="10515600" cy="1325563"/>
          </a:xfrm>
        </p:spPr>
        <p:txBody>
          <a:bodyPr>
            <a:normAutofit/>
          </a:bodyPr>
          <a:lstStyle/>
          <a:p>
            <a:pPr algn="ctr"/>
            <a:r>
              <a:rPr lang="en-US" sz="4000" dirty="0">
                <a:solidFill>
                  <a:srgbClr val="000000"/>
                </a:solidFill>
                <a:latin typeface="Arial"/>
                <a:cs typeface="Arial"/>
              </a:rPr>
              <a:t>How are Funds From the New Sales Tax Used?</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1" y="1713915"/>
            <a:ext cx="10759068" cy="3010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Funds must be used exclusively for property tax relief</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Each taxpayer’s property tax bill shall state the amount by which property tax has been reduced because of the imposition of this tax.</a:t>
            </a:r>
            <a:endParaRPr lang="en-US" sz="2000" kern="100" dirty="0">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The roll-back rate shall be reduced annually by the millage equivalent of the net proceeds of this new tax received by the political subdivision during the prior taxable year.  </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If any political subdivision is not in compliance with the use of the proceeds from this tax, then the State Revenue Commissioner shall not certify the tax digest of that political subdivision until it comes into compliance.    </a:t>
            </a:r>
          </a:p>
        </p:txBody>
      </p:sp>
    </p:spTree>
    <p:extLst>
      <p:ext uri="{BB962C8B-B14F-4D97-AF65-F5344CB8AC3E}">
        <p14:creationId xmlns:p14="http://schemas.microsoft.com/office/powerpoint/2010/main" val="103195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193109"/>
            <a:ext cx="10515600" cy="1325563"/>
          </a:xfrm>
        </p:spPr>
        <p:txBody>
          <a:bodyPr>
            <a:normAutofit/>
          </a:bodyPr>
          <a:lstStyle/>
          <a:p>
            <a:pPr algn="ctr"/>
            <a:r>
              <a:rPr lang="en-US" sz="4000" dirty="0">
                <a:solidFill>
                  <a:srgbClr val="000000"/>
                </a:solidFill>
                <a:latin typeface="Arial"/>
                <a:cs typeface="Arial"/>
              </a:rPr>
              <a:t>HB 581</a:t>
            </a:r>
            <a:br>
              <a:rPr lang="en-US" sz="4000" dirty="0">
                <a:solidFill>
                  <a:srgbClr val="000000"/>
                </a:solidFill>
                <a:latin typeface="Arial"/>
                <a:cs typeface="Arial"/>
              </a:rPr>
            </a:br>
            <a:r>
              <a:rPr lang="en-US" sz="4000" dirty="0">
                <a:solidFill>
                  <a:srgbClr val="000000"/>
                </a:solidFill>
                <a:latin typeface="Arial"/>
                <a:cs typeface="Arial"/>
              </a:rPr>
              <a:t>Part 3: Procedural Property Tax Changes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4282068" y="1536174"/>
            <a:ext cx="75131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Created an “estimated roll-back rate” which is certified to the tax commissioner/collector by the local governments. </a:t>
            </a:r>
          </a:p>
          <a:p>
            <a:pPr marL="800100" lvl="1" indent="-34290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The estimated roll-back rate is required to be included on the assessment notice</a:t>
            </a:r>
            <a:r>
              <a:rPr lang="en-US" sz="2400" dirty="0">
                <a:latin typeface="Arial" panose="020B0604020202020204" pitchFamily="34" charset="0"/>
                <a:ea typeface="Aptos" panose="020B0004020202020204" pitchFamily="34" charset="0"/>
                <a:cs typeface="Arial" panose="020B0604020202020204" pitchFamily="34" charset="0"/>
              </a:rPr>
              <a:t>, replacing the previous year’s millage rate.</a:t>
            </a:r>
          </a:p>
          <a:p>
            <a:pPr marL="1257300" lvl="2" indent="-34290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Designed to attempt to allow local government to give more accurate estimate of what tax liability will be.</a:t>
            </a:r>
          </a:p>
        </p:txBody>
      </p:sp>
      <p:pic>
        <p:nvPicPr>
          <p:cNvPr id="10242" name="Picture 2" descr="Bill icon PNG and SVG Vector Free Download">
            <a:extLst>
              <a:ext uri="{FF2B5EF4-FFF2-40B4-BE49-F238E27FC236}">
                <a16:creationId xmlns:a16="http://schemas.microsoft.com/office/drawing/2014/main" id="{4AEEA2A6-A0F8-B47B-917D-0DC5603D0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5" y="1738631"/>
            <a:ext cx="2178088" cy="27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1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193109"/>
            <a:ext cx="10515600" cy="1325563"/>
          </a:xfrm>
        </p:spPr>
        <p:txBody>
          <a:bodyPr>
            <a:normAutofit/>
          </a:bodyPr>
          <a:lstStyle/>
          <a:p>
            <a:pPr algn="ctr"/>
            <a:r>
              <a:rPr lang="en-US" sz="4000" dirty="0">
                <a:solidFill>
                  <a:srgbClr val="000000"/>
                </a:solidFill>
                <a:latin typeface="Arial"/>
                <a:cs typeface="Arial"/>
              </a:rPr>
              <a:t>HB 581</a:t>
            </a:r>
            <a:br>
              <a:rPr lang="en-US" sz="4000" dirty="0">
                <a:solidFill>
                  <a:srgbClr val="000000"/>
                </a:solidFill>
                <a:latin typeface="Arial"/>
                <a:cs typeface="Arial"/>
              </a:rPr>
            </a:br>
            <a:r>
              <a:rPr lang="en-US" sz="4000" dirty="0">
                <a:solidFill>
                  <a:srgbClr val="000000"/>
                </a:solidFill>
                <a:latin typeface="Arial"/>
                <a:cs typeface="Arial"/>
              </a:rPr>
              <a:t>Part 3: Procedural Property Tax Changes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536174"/>
            <a:ext cx="1095704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This gives local governments broad flexibility to set this rate wherever they deem appropriate</a:t>
            </a:r>
          </a:p>
          <a:p>
            <a:pPr marL="1257300" lvl="2" indent="-342900">
              <a:buFont typeface="Arial" panose="020B0604020202020204" pitchFamily="34" charset="0"/>
              <a:buChar char="•"/>
            </a:pPr>
            <a:r>
              <a:rPr lang="en-US" sz="2400" dirty="0">
                <a:latin typeface="Arial" panose="020B0604020202020204" pitchFamily="34" charset="0"/>
                <a:ea typeface="Aptos" panose="020B0004020202020204" pitchFamily="34" charset="0"/>
                <a:cs typeface="Arial" panose="020B0604020202020204" pitchFamily="34" charset="0"/>
              </a:rPr>
              <a:t>This </a:t>
            </a:r>
            <a:r>
              <a:rPr lang="en-US" sz="2400" u="sng" dirty="0">
                <a:latin typeface="Arial" panose="020B0604020202020204" pitchFamily="34" charset="0"/>
                <a:ea typeface="Aptos" panose="020B0004020202020204" pitchFamily="34" charset="0"/>
                <a:cs typeface="Arial" panose="020B0604020202020204" pitchFamily="34" charset="0"/>
              </a:rPr>
              <a:t>does not</a:t>
            </a:r>
            <a:r>
              <a:rPr lang="en-US" sz="2400" dirty="0">
                <a:latin typeface="Arial" panose="020B0604020202020204" pitchFamily="34" charset="0"/>
                <a:ea typeface="Aptos" panose="020B0004020202020204" pitchFamily="34" charset="0"/>
                <a:cs typeface="Arial" panose="020B0604020202020204" pitchFamily="34" charset="0"/>
              </a:rPr>
              <a:t> need to be the same millage rate as the rollback rate for taxpayer bill of rights</a:t>
            </a:r>
            <a:endParaRPr lang="en-US" sz="2400" u="sng" dirty="0">
              <a:effectLst/>
              <a:latin typeface="Arial" panose="020B0604020202020204" pitchFamily="34" charset="0"/>
              <a:ea typeface="Aptos" panose="020B00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effectLst/>
                <a:latin typeface="Arial" panose="020B0604020202020204" pitchFamily="34" charset="0"/>
                <a:ea typeface="Aptos" panose="020B0004020202020204" pitchFamily="34" charset="0"/>
                <a:cs typeface="Arial" panose="020B0604020202020204" pitchFamily="34" charset="0"/>
              </a:rPr>
              <a:t>If the adopted millage rate exceeds the estimated roll-back rate, then a disclaimer is included on the tax bill stating the name of the governing authority that exceeded the estimated roll-back rate and that this will result in an increase of taxes owed. </a:t>
            </a:r>
          </a:p>
        </p:txBody>
      </p:sp>
    </p:spTree>
    <p:extLst>
      <p:ext uri="{BB962C8B-B14F-4D97-AF65-F5344CB8AC3E}">
        <p14:creationId xmlns:p14="http://schemas.microsoft.com/office/powerpoint/2010/main" val="267103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229323"/>
            <a:ext cx="10515600" cy="1325563"/>
          </a:xfrm>
        </p:spPr>
        <p:txBody>
          <a:bodyPr>
            <a:normAutofit/>
          </a:bodyPr>
          <a:lstStyle/>
          <a:p>
            <a:pPr algn="ctr"/>
            <a:r>
              <a:rPr lang="en-US" sz="4000" dirty="0">
                <a:solidFill>
                  <a:srgbClr val="000000"/>
                </a:solidFill>
                <a:latin typeface="Arial"/>
                <a:cs typeface="Arial"/>
              </a:rPr>
              <a:t>HB 581</a:t>
            </a:r>
            <a:br>
              <a:rPr lang="en-US" sz="4000" dirty="0">
                <a:solidFill>
                  <a:srgbClr val="000000"/>
                </a:solidFill>
                <a:latin typeface="Arial"/>
                <a:cs typeface="Arial"/>
              </a:rPr>
            </a:br>
            <a:r>
              <a:rPr lang="en-US" sz="4000" dirty="0">
                <a:solidFill>
                  <a:srgbClr val="000000"/>
                </a:solidFill>
                <a:latin typeface="Arial"/>
                <a:cs typeface="Arial"/>
              </a:rPr>
              <a:t>Part 3: Procedural Property Tax Changes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620839"/>
            <a:ext cx="10876984" cy="3825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Removed the provision that the sale price is the maximum allowable fair market value in the next taxable year.  </a:t>
            </a:r>
          </a:p>
          <a:p>
            <a:pPr marL="800100" lvl="1"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This provision caused the Department of Audits and Accounts (DOAA) to change their sales ratio study methodology when it was originally passed in 2010, so this change will improve the sales ratio study and prevent penalties on local governments and their taxpayers.  </a:t>
            </a: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This legislation also allows the Board of Assessors to appeal the sales ratio study directly instead of requiring a local government to appeal on their behalf.      </a:t>
            </a:r>
          </a:p>
        </p:txBody>
      </p:sp>
    </p:spTree>
    <p:extLst>
      <p:ext uri="{BB962C8B-B14F-4D97-AF65-F5344CB8AC3E}">
        <p14:creationId xmlns:p14="http://schemas.microsoft.com/office/powerpoint/2010/main" val="372259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HB 581: Overview </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361682" y="1750542"/>
            <a:ext cx="610768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US" sz="2000" b="0" i="0" u="none" strike="noStrike" dirty="0">
                <a:effectLst/>
                <a:latin typeface="Arial" panose="020B0604020202020204" pitchFamily="34" charset="0"/>
                <a:cs typeface="Arial" panose="020B0604020202020204" pitchFamily="34" charset="0"/>
              </a:rPr>
              <a:t>Signed into law April 18, 2024 (Act 379). </a:t>
            </a:r>
            <a:r>
              <a:rPr lang="en-US" sz="2000" b="0" i="0" dirty="0">
                <a:effectLst/>
                <a:latin typeface="Arial" panose="020B0604020202020204" pitchFamily="34" charset="0"/>
                <a:cs typeface="Arial" panose="020B0604020202020204" pitchFamily="34" charset="0"/>
              </a:rPr>
              <a:t>​</a:t>
            </a:r>
          </a:p>
          <a:p>
            <a:pPr algn="l" rtl="0" fontAlgn="base"/>
            <a:endParaRPr lang="en-US" sz="2000" b="0" i="0" u="none" strike="noStrike" dirty="0">
              <a:effectLst/>
              <a:latin typeface="Arial" panose="020B0604020202020204" pitchFamily="34" charset="0"/>
              <a:cs typeface="Arial" panose="020B0604020202020204" pitchFamily="34" charset="0"/>
            </a:endParaRPr>
          </a:p>
          <a:p>
            <a:pPr algn="l" rtl="0" fontAlgn="base"/>
            <a:r>
              <a:rPr lang="en-US" sz="2000" b="0" i="0" u="none" strike="noStrike" dirty="0">
                <a:effectLst/>
                <a:latin typeface="Arial" panose="020B0604020202020204" pitchFamily="34" charset="0"/>
                <a:cs typeface="Arial" panose="020B0604020202020204" pitchFamily="34" charset="0"/>
              </a:rPr>
              <a:t>Contingent upon November Statewide Referendum (HR 1022)</a:t>
            </a:r>
            <a:r>
              <a:rPr lang="en-US" sz="2000" b="0" i="0" dirty="0">
                <a:effectLst/>
                <a:latin typeface="Arial" panose="020B0604020202020204" pitchFamily="34" charset="0"/>
                <a:cs typeface="Arial" panose="020B0604020202020204" pitchFamily="34" charset="0"/>
              </a:rPr>
              <a:t>​</a:t>
            </a:r>
          </a:p>
          <a:p>
            <a:pPr algn="l" rtl="0" fontAlgn="base"/>
            <a:r>
              <a:rPr lang="en-US" sz="2000" b="0" i="0" dirty="0">
                <a:effectLst/>
                <a:latin typeface="Arial" panose="020B0604020202020204" pitchFamily="34" charset="0"/>
                <a:cs typeface="Arial" panose="020B0604020202020204" pitchFamily="34" charset="0"/>
              </a:rPr>
              <a:t>​</a:t>
            </a:r>
          </a:p>
          <a:p>
            <a:pPr algn="l" rtl="0" fontAlgn="base"/>
            <a:r>
              <a:rPr lang="en-US" sz="2000" b="0" i="0" u="none" strike="noStrike" dirty="0">
                <a:effectLst/>
                <a:latin typeface="Arial" panose="020B0604020202020204" pitchFamily="34" charset="0"/>
                <a:cs typeface="Arial" panose="020B0604020202020204" pitchFamily="34" charset="0"/>
              </a:rPr>
              <a:t>Major Components:</a:t>
            </a:r>
            <a:r>
              <a:rPr lang="en-US" sz="2000" b="0" i="0" dirty="0">
                <a:effectLst/>
                <a:latin typeface="Arial" panose="020B0604020202020204" pitchFamily="34" charset="0"/>
                <a:cs typeface="Arial" panose="020B0604020202020204" pitchFamily="34" charset="0"/>
              </a:rPr>
              <a:t>​</a:t>
            </a:r>
          </a:p>
          <a:p>
            <a:pPr fontAlgn="base">
              <a:buFont typeface="+mj-lt"/>
              <a:buAutoNum type="arabicPeriod"/>
            </a:pPr>
            <a:r>
              <a:rPr lang="en-US" sz="2000" b="0" i="0" u="none" strike="noStrike" dirty="0">
                <a:effectLst/>
                <a:latin typeface="Arial" panose="020B0604020202020204" pitchFamily="34" charset="0"/>
                <a:cs typeface="Arial" panose="020B0604020202020204" pitchFamily="34" charset="0"/>
              </a:rPr>
              <a:t>Statewide Floating Homestead Exemption (Part 2)</a:t>
            </a:r>
            <a:r>
              <a:rPr lang="en-US" sz="2000" b="0" i="0" dirty="0">
                <a:effectLst/>
                <a:latin typeface="Arial" panose="020B0604020202020204" pitchFamily="34" charset="0"/>
                <a:cs typeface="Arial" panose="020B0604020202020204" pitchFamily="34" charset="0"/>
              </a:rPr>
              <a:t>​</a:t>
            </a:r>
          </a:p>
          <a:p>
            <a:pPr algn="l" rtl="0" fontAlgn="base">
              <a:buFont typeface="+mj-lt"/>
              <a:buAutoNum type="arabicPeriod"/>
            </a:pPr>
            <a:r>
              <a:rPr lang="en-US" sz="2000" b="0" i="0" u="none" strike="noStrike" dirty="0">
                <a:effectLst/>
                <a:latin typeface="Arial" panose="020B0604020202020204" pitchFamily="34" charset="0"/>
                <a:cs typeface="Arial" panose="020B0604020202020204" pitchFamily="34" charset="0"/>
              </a:rPr>
              <a:t>New Local Option Sales Tax (Part 3)</a:t>
            </a:r>
          </a:p>
          <a:p>
            <a:pPr fontAlgn="base">
              <a:buFont typeface="+mj-lt"/>
              <a:buAutoNum type="arabicPeriod"/>
            </a:pPr>
            <a:r>
              <a:rPr lang="en-US" sz="2000" b="0" i="0" u="none" strike="noStrike" dirty="0">
                <a:effectLst/>
                <a:latin typeface="Arial" panose="020B0604020202020204" pitchFamily="34" charset="0"/>
                <a:cs typeface="Arial" panose="020B0604020202020204" pitchFamily="34" charset="0"/>
              </a:rPr>
              <a:t>Property Tax Procedural Changes</a:t>
            </a:r>
            <a:r>
              <a:rPr lang="en-US" sz="2000" b="0" i="0" dirty="0">
                <a:effectLst/>
                <a:latin typeface="Arial" panose="020B0604020202020204" pitchFamily="34" charset="0"/>
                <a:cs typeface="Arial" panose="020B0604020202020204" pitchFamily="34" charset="0"/>
              </a:rPr>
              <a:t>​ (Part 1)</a:t>
            </a:r>
          </a:p>
          <a:p>
            <a:pPr algn="l" rtl="0" fontAlgn="base">
              <a:buFont typeface="+mj-lt"/>
              <a:buAutoNum type="arabicPeriod"/>
            </a:pPr>
            <a:endParaRPr lang="en-US" sz="2000" b="0" i="0" dirty="0">
              <a:solidFill>
                <a:srgbClr val="000000"/>
              </a:solidFill>
              <a:effectLst/>
            </a:endParaRPr>
          </a:p>
          <a:p>
            <a:pPr marL="800100" lvl="1" indent="-342900">
              <a:buFont typeface="Arial" panose="020B0604020202020204" pitchFamily="34" charset="0"/>
              <a:buChar char="•"/>
            </a:pPr>
            <a:endParaRPr lang="en-US" sz="2000" dirty="0">
              <a:cs typeface="Arial"/>
            </a:endParaRPr>
          </a:p>
        </p:txBody>
      </p:sp>
      <p:pic>
        <p:nvPicPr>
          <p:cNvPr id="1026" name="Picture 2">
            <a:extLst>
              <a:ext uri="{FF2B5EF4-FFF2-40B4-BE49-F238E27FC236}">
                <a16:creationId xmlns:a16="http://schemas.microsoft.com/office/drawing/2014/main" id="{3B6D8EBF-1C27-E33B-5E31-700F1F724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945" y="1690688"/>
            <a:ext cx="5309373" cy="369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193109"/>
            <a:ext cx="10515600" cy="1325563"/>
          </a:xfrm>
        </p:spPr>
        <p:txBody>
          <a:bodyPr>
            <a:normAutofit/>
          </a:bodyPr>
          <a:lstStyle/>
          <a:p>
            <a:pPr algn="ctr"/>
            <a:r>
              <a:rPr lang="en-US" sz="4000" dirty="0">
                <a:solidFill>
                  <a:srgbClr val="000000"/>
                </a:solidFill>
                <a:latin typeface="Arial"/>
                <a:cs typeface="Arial"/>
              </a:rPr>
              <a:t>HB 581</a:t>
            </a:r>
            <a:br>
              <a:rPr lang="en-US" sz="4000" dirty="0">
                <a:solidFill>
                  <a:srgbClr val="000000"/>
                </a:solidFill>
                <a:latin typeface="Arial"/>
                <a:cs typeface="Arial"/>
              </a:rPr>
            </a:br>
            <a:r>
              <a:rPr lang="en-US" sz="4000" dirty="0">
                <a:solidFill>
                  <a:srgbClr val="000000"/>
                </a:solidFill>
                <a:latin typeface="Arial"/>
                <a:cs typeface="Arial"/>
              </a:rPr>
              <a:t>Part 3: Procedural Property Tax Changes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427151" y="1708304"/>
            <a:ext cx="11764849" cy="3441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Modifying the three-year lock for appeals so the taxpayer only receives the </a:t>
            </a:r>
            <a:r>
              <a:rPr lang="en-US" sz="2400" kern="100" dirty="0">
                <a:latin typeface="Arial" panose="020B0604020202020204" pitchFamily="34" charset="0"/>
                <a:ea typeface="Aptos" panose="020B0004020202020204" pitchFamily="34" charset="0"/>
                <a:cs typeface="Arial" panose="020B0604020202020204" pitchFamily="34" charset="0"/>
              </a:rPr>
              <a:t>lock</a:t>
            </a:r>
            <a:r>
              <a:rPr lang="en-US" sz="2400" kern="100" dirty="0">
                <a:effectLst/>
                <a:latin typeface="Arial" panose="020B0604020202020204" pitchFamily="34" charset="0"/>
                <a:ea typeface="Aptos" panose="020B0004020202020204" pitchFamily="34" charset="0"/>
                <a:cs typeface="Arial" panose="020B0604020202020204" pitchFamily="34" charset="0"/>
              </a:rPr>
              <a:t> if they receive a value reduction upon appeal. </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Updating the settlement conference statute so that if neither the taxpayer nor their representative participates in good faith, then the taxpayer shall not receive the benefit of the temporary </a:t>
            </a:r>
            <a:r>
              <a:rPr lang="en-US" sz="2400" kern="100" dirty="0">
                <a:latin typeface="Arial" panose="020B0604020202020204" pitchFamily="34" charset="0"/>
                <a:ea typeface="Aptos" panose="020B0004020202020204" pitchFamily="34" charset="0"/>
                <a:cs typeface="Arial" panose="020B0604020202020204" pitchFamily="34" charset="0"/>
              </a:rPr>
              <a:t>15</a:t>
            </a:r>
            <a:r>
              <a:rPr lang="en-US" sz="2400" kern="100" dirty="0">
                <a:effectLst/>
                <a:latin typeface="Arial" panose="020B0604020202020204" pitchFamily="34" charset="0"/>
                <a:ea typeface="Aptos" panose="020B0004020202020204" pitchFamily="34" charset="0"/>
                <a:cs typeface="Arial" panose="020B0604020202020204" pitchFamily="34" charset="0"/>
              </a:rPr>
              <a:t> percent reduction in taxes owed and shall not be awarded attorney’s fees.</a:t>
            </a:r>
          </a:p>
          <a:p>
            <a:pPr marL="342900" indent="-342900">
              <a:lnSpc>
                <a:spcPct val="107000"/>
              </a:lnSpc>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Requiring that the chief appraiser ensure that every parcel in the county be appraised at least every three years.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14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211216"/>
            <a:ext cx="10515600" cy="1325563"/>
          </a:xfrm>
        </p:spPr>
        <p:txBody>
          <a:bodyPr>
            <a:normAutofit/>
          </a:bodyPr>
          <a:lstStyle/>
          <a:p>
            <a:pPr algn="ctr"/>
            <a:r>
              <a:rPr lang="en-US" sz="4000" dirty="0">
                <a:solidFill>
                  <a:srgbClr val="000000"/>
                </a:solidFill>
                <a:latin typeface="Arial"/>
                <a:cs typeface="Arial"/>
              </a:rPr>
              <a:t>Policy Considerations for Local Governments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910627" y="1666106"/>
            <a:ext cx="10778544" cy="3430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As with any other local government choice, this is a policy decision with pros and cons to be considered.  </a:t>
            </a:r>
          </a:p>
          <a:p>
            <a:pPr marL="342900" marR="0" lvl="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floating homestead exemption rewards homeowners, especially those that reside in the community for a long period of time after this legislation takes effect.  </a:t>
            </a:r>
          </a:p>
          <a:p>
            <a:pPr marL="342900" marR="0" lvl="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Taxes do not disappear – they only shift: in this instance, the taxes are shifting from homestead properties to all other property types (commercial, agricultural, industrial, residential non-homestead).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04106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0"/>
            <a:ext cx="10515600" cy="1325563"/>
          </a:xfrm>
        </p:spPr>
        <p:txBody>
          <a:bodyPr>
            <a:normAutofit/>
          </a:bodyPr>
          <a:lstStyle/>
          <a:p>
            <a:pPr algn="ctr"/>
            <a:r>
              <a:rPr lang="en-US" sz="4000" dirty="0">
                <a:solidFill>
                  <a:srgbClr val="000000"/>
                </a:solidFill>
                <a:latin typeface="Arial"/>
                <a:cs typeface="Arial"/>
              </a:rPr>
              <a:t>Policy Considerations for Local Governments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182941"/>
            <a:ext cx="11119834" cy="4220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Taxation is a formula: taxable value multiplied by the millage rate gives the property tax revenue to meet local budgets.  </a:t>
            </a:r>
          </a:p>
          <a:p>
            <a:pPr marL="800100" lvl="1" indent="-342900">
              <a:lnSpc>
                <a:spcPct val="107000"/>
              </a:lnSpc>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Since the floating homestead exemption slows the growth in value for residential homestead properties, it will create some upward pressure on the millage rate.  The effects of a floating homestead increase over time, so this will have a smaller impact in the early years and a larger impact in the later years.  </a:t>
            </a:r>
          </a:p>
          <a:p>
            <a:pPr marL="342900" marR="0" lvl="0" indent="-342900">
              <a:lnSpc>
                <a:spcPct val="107000"/>
              </a:lnSpc>
              <a:spcBef>
                <a:spcPts val="0"/>
              </a:spcBef>
              <a:spcAft>
                <a:spcPts val="80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Counties and cities may more easily increase the millage rate if needed than schools due to the 20-mill cap, which may only be exceeded after the successful passage of a local referendum.  </a:t>
            </a:r>
          </a:p>
        </p:txBody>
      </p:sp>
    </p:spTree>
    <p:extLst>
      <p:ext uri="{BB962C8B-B14F-4D97-AF65-F5344CB8AC3E}">
        <p14:creationId xmlns:p14="http://schemas.microsoft.com/office/powerpoint/2010/main" val="125378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0"/>
            <a:ext cx="10515600" cy="1325563"/>
          </a:xfrm>
        </p:spPr>
        <p:txBody>
          <a:bodyPr>
            <a:normAutofit/>
          </a:bodyPr>
          <a:lstStyle/>
          <a:p>
            <a:pPr algn="ctr"/>
            <a:r>
              <a:rPr lang="en-US" sz="4000" dirty="0">
                <a:solidFill>
                  <a:srgbClr val="000000"/>
                </a:solidFill>
                <a:latin typeface="Arial"/>
                <a:cs typeface="Arial"/>
              </a:rPr>
              <a:t>Other Local Government Considerations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151320"/>
            <a:ext cx="10920447" cy="3224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Each local government (counties, cities, and schools) may independently decide whether to opt out.</a:t>
            </a:r>
          </a:p>
          <a:p>
            <a:pPr marL="342900" marR="0" lvl="0" indent="-342900">
              <a:lnSpc>
                <a:spcPct val="107000"/>
              </a:lnSpc>
              <a:spcBef>
                <a:spcPts val="0"/>
              </a:spcBef>
              <a:spcAft>
                <a:spcPts val="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This decision does not impact the homestead exemptions but cities and counties can impact eligibility for the FLOST.</a:t>
            </a: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Every local government has a unique digest mix of property types.  Local officials are encouraged to contact their Chief Appraiser for information regarding their specific situation.  Some communities will better be able to support a floating homestead exemption than others.  </a:t>
            </a:r>
            <a:endParaRPr lang="en-US" sz="24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8279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0"/>
            <a:ext cx="10515600" cy="1325563"/>
          </a:xfrm>
        </p:spPr>
        <p:txBody>
          <a:bodyPr>
            <a:normAutofit/>
          </a:bodyPr>
          <a:lstStyle/>
          <a:p>
            <a:pPr algn="ctr"/>
            <a:r>
              <a:rPr lang="en-US" sz="4000" dirty="0">
                <a:solidFill>
                  <a:srgbClr val="000000"/>
                </a:solidFill>
                <a:latin typeface="Arial"/>
                <a:cs typeface="Arial"/>
              </a:rPr>
              <a:t>Other Local Government Considerations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151320"/>
            <a:ext cx="10920447" cy="3224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referendum is likely to be very popular and citizens may not understand a local government’s decision. </a:t>
            </a: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Even if your local government decides to opt out of the HB 581 floating homestead exemption, nothing precludes your local delegation of the General Assembly from passing a local Act putting a local floating homestead to referendum in your jurisdiction. </a:t>
            </a:r>
          </a:p>
          <a:p>
            <a:pPr marL="342900" marR="0" lvl="0" indent="-342900">
              <a:lnSpc>
                <a:spcPct val="107000"/>
              </a:lnSpc>
              <a:spcBef>
                <a:spcPts val="0"/>
              </a:spcBef>
              <a:spcAft>
                <a:spcPts val="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If a local government decides to opt out, it may be best practice to explain this decision to the public and the local delegation.</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17232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175002"/>
            <a:ext cx="10515600" cy="1325563"/>
          </a:xfrm>
        </p:spPr>
        <p:txBody>
          <a:bodyPr>
            <a:normAutofit/>
          </a:bodyPr>
          <a:lstStyle/>
          <a:p>
            <a:pPr algn="ctr"/>
            <a:r>
              <a:rPr lang="en-US" sz="4000" dirty="0">
                <a:solidFill>
                  <a:srgbClr val="000000"/>
                </a:solidFill>
                <a:latin typeface="Arial"/>
                <a:cs typeface="Arial"/>
              </a:rPr>
              <a:t>Other Local Government Considerations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565611"/>
            <a:ext cx="10783178" cy="3620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Many jurisdictions have existing floating homestead exemptions.  These typically apply only to M&amp;O millage rates, but not to special service districts (SSDs).  </a:t>
            </a:r>
          </a:p>
          <a:p>
            <a:pPr marL="800100" lvl="1" indent="-3429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HB 581 floating homestead exemption applies to special service districts in addition to M&amp;O but does not apply to bond millage.</a:t>
            </a:r>
            <a:r>
              <a:rPr lang="en-US" sz="2400" kern="100" dirty="0">
                <a:latin typeface="Arial" panose="020B0604020202020204" pitchFamily="34" charset="0"/>
                <a:ea typeface="Aptos" panose="020B0004020202020204" pitchFamily="34" charset="0"/>
                <a:cs typeface="Arial" panose="020B0604020202020204" pitchFamily="34" charset="0"/>
              </a:rPr>
              <a:t> </a:t>
            </a:r>
          </a:p>
          <a:p>
            <a:pPr marL="800100" lvl="1" indent="-3429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a local government that has a floating homestead exemption already in place does not opt out, then their special service districts will be affected by the new floating homestead exemption. </a:t>
            </a:r>
            <a:endParaRPr lang="en-US" sz="2400"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A local government may consider opting out to avoid confusion.  </a:t>
            </a:r>
          </a:p>
        </p:txBody>
      </p:sp>
    </p:spTree>
    <p:extLst>
      <p:ext uri="{BB962C8B-B14F-4D97-AF65-F5344CB8AC3E}">
        <p14:creationId xmlns:p14="http://schemas.microsoft.com/office/powerpoint/2010/main" val="2397289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40005" y="84468"/>
            <a:ext cx="10515600" cy="1325563"/>
          </a:xfrm>
        </p:spPr>
        <p:txBody>
          <a:bodyPr>
            <a:normAutofit/>
          </a:bodyPr>
          <a:lstStyle/>
          <a:p>
            <a:pPr algn="ctr"/>
            <a:r>
              <a:rPr lang="en-US" sz="4000" dirty="0">
                <a:solidFill>
                  <a:srgbClr val="000000"/>
                </a:solidFill>
                <a:latin typeface="Arial"/>
                <a:cs typeface="Arial"/>
              </a:rPr>
              <a:t>Other Local Government Considerations</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40004" y="1249647"/>
            <a:ext cx="11020035" cy="4816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While the decision to opt out of the floating homestead exemption is independent, instituting the new sales tax requires collaboration between the county and cities.</a:t>
            </a:r>
          </a:p>
          <a:p>
            <a:pPr marL="342900" marR="0" lvl="0" indent="-342900">
              <a:lnSpc>
                <a:spcPct val="107000"/>
              </a:lnSpc>
              <a:spcBef>
                <a:spcPts val="0"/>
              </a:spcBef>
              <a:spcAft>
                <a:spcPts val="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The county and all cities in the county that levy a property tax must have a base year homestead exemption in place (statewide or through a local Act).</a:t>
            </a:r>
          </a:p>
          <a:p>
            <a:pPr marL="342900" marR="0" lvl="0" indent="-342900">
              <a:lnSpc>
                <a:spcPct val="107000"/>
              </a:lnSpc>
              <a:spcBef>
                <a:spcPts val="0"/>
              </a:spcBef>
              <a:spcAft>
                <a:spcPts val="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The county and cities should discuss the option of the sales tax before expiration of the opt out period.</a:t>
            </a:r>
          </a:p>
          <a:p>
            <a:pPr marL="342900" marR="0" lvl="0" indent="-342900">
              <a:lnSpc>
                <a:spcPct val="107000"/>
              </a:lnSpc>
              <a:spcBef>
                <a:spcPts val="0"/>
              </a:spcBef>
              <a:spcAft>
                <a:spcPts val="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Know the distribution is determined by the IGA, so this should be discussed early.</a:t>
            </a:r>
          </a:p>
          <a:p>
            <a:pPr marL="342900" marR="0" lvl="0" indent="-342900">
              <a:lnSpc>
                <a:spcPct val="107000"/>
              </a:lnSpc>
              <a:spcBef>
                <a:spcPts val="0"/>
              </a:spcBef>
              <a:spcAft>
                <a:spcPts val="0"/>
              </a:spcAft>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A local Act is required for renewal, so involve your local delegation.</a:t>
            </a:r>
          </a:p>
          <a:p>
            <a:pPr marL="342900" marR="0" lvl="0" indent="-342900">
              <a:lnSpc>
                <a:spcPct val="107000"/>
              </a:lnSpc>
              <a:spcBef>
                <a:spcPts val="0"/>
              </a:spcBef>
              <a:spcAft>
                <a:spcPts val="0"/>
              </a:spcAft>
              <a:buFont typeface="Arial" panose="020B0604020202020204" pitchFamily="34" charset="0"/>
              <a:buChar char="•"/>
            </a:pPr>
            <a:endParaRPr lang="en-US" sz="2400" kern="100" dirty="0">
              <a:effectLst/>
              <a:latin typeface="Calibri   "/>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400" kern="100" dirty="0">
              <a:effectLst/>
              <a:latin typeface="Calibri   "/>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9872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C81A-EB09-7738-A599-AC2157CD6D28}"/>
              </a:ext>
            </a:extLst>
          </p:cNvPr>
          <p:cNvSpPr>
            <a:spLocks noGrp="1"/>
          </p:cNvSpPr>
          <p:nvPr>
            <p:ph type="title"/>
          </p:nvPr>
        </p:nvSpPr>
        <p:spPr/>
        <p:txBody>
          <a:bodyPr>
            <a:normAutofit/>
          </a:bodyPr>
          <a:lstStyle/>
          <a:p>
            <a:pPr algn="ctr"/>
            <a:r>
              <a:rPr lang="en-US" dirty="0">
                <a:latin typeface="Arial"/>
                <a:cs typeface="Calibri Light"/>
              </a:rPr>
              <a:t>Next Steps….</a:t>
            </a:r>
            <a:endParaRPr lang="en-US" dirty="0">
              <a:latin typeface="Arial"/>
            </a:endParaRPr>
          </a:p>
        </p:txBody>
      </p:sp>
      <p:sp>
        <p:nvSpPr>
          <p:cNvPr id="4" name="Content Placeholder 3">
            <a:extLst>
              <a:ext uri="{FF2B5EF4-FFF2-40B4-BE49-F238E27FC236}">
                <a16:creationId xmlns:a16="http://schemas.microsoft.com/office/drawing/2014/main" id="{C26BE746-FBF3-F6ED-096C-0DBDDDC7F47B}"/>
              </a:ext>
            </a:extLst>
          </p:cNvPr>
          <p:cNvSpPr>
            <a:spLocks noGrp="1"/>
          </p:cNvSpPr>
          <p:nvPr>
            <p:ph idx="1"/>
          </p:nvPr>
        </p:nvSpPr>
        <p:spPr>
          <a:xfrm>
            <a:off x="838200" y="1825625"/>
            <a:ext cx="5257800" cy="4351338"/>
          </a:xfrm>
        </p:spPr>
        <p:txBody>
          <a:bodyPr vert="horz" lIns="91440" tIns="45720" rIns="91440" bIns="45720" rtlCol="0" anchor="t">
            <a:normAutofit lnSpcReduction="10000"/>
          </a:bodyPr>
          <a:lstStyle/>
          <a:p>
            <a:pPr>
              <a:lnSpc>
                <a:spcPct val="100000"/>
              </a:lnSpc>
              <a:spcBef>
                <a:spcPts val="100"/>
              </a:spcBef>
            </a:pPr>
            <a:r>
              <a:rPr lang="en-US" dirty="0">
                <a:latin typeface="Arial" panose="020B0604020202020204" pitchFamily="34" charset="0"/>
                <a:cs typeface="Arial" panose="020B0604020202020204" pitchFamily="34" charset="0"/>
              </a:rPr>
              <a:t>Joint ACCG-GMA Webinar Oct. 16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(live and recorded).</a:t>
            </a:r>
          </a:p>
          <a:p>
            <a:pPr lvl="1">
              <a:lnSpc>
                <a:spcPct val="100000"/>
              </a:lnSpc>
              <a:spcBef>
                <a:spcPts val="100"/>
              </a:spcBef>
            </a:pPr>
            <a:r>
              <a:rPr lang="en-US" dirty="0">
                <a:latin typeface="Arial" panose="020B0604020202020204" pitchFamily="34" charset="0"/>
                <a:cs typeface="Arial" panose="020B0604020202020204" pitchFamily="34" charset="0"/>
              </a:rPr>
              <a:t>This will be the same presentation</a:t>
            </a:r>
          </a:p>
          <a:p>
            <a:pPr>
              <a:lnSpc>
                <a:spcPct val="100000"/>
              </a:lnSpc>
              <a:spcBef>
                <a:spcPts val="100"/>
              </a:spcBef>
            </a:pPr>
            <a:r>
              <a:rPr lang="en-US" dirty="0">
                <a:latin typeface="Arial" panose="020B0604020202020204" pitchFamily="34" charset="0"/>
                <a:cs typeface="Arial" panose="020B0604020202020204" pitchFamily="34" charset="0"/>
              </a:rPr>
              <a:t>Joint Guidance Document/FAQ released today!</a:t>
            </a:r>
          </a:p>
          <a:p>
            <a:pPr lvl="1">
              <a:lnSpc>
                <a:spcPct val="100000"/>
              </a:lnSpc>
              <a:spcBef>
                <a:spcPts val="100"/>
              </a:spcBef>
            </a:pPr>
            <a:r>
              <a:rPr lang="en-US" dirty="0">
                <a:latin typeface="Arial" panose="020B0604020202020204" pitchFamily="34" charset="0"/>
                <a:cs typeface="Arial" panose="020B0604020202020204" pitchFamily="34" charset="0"/>
              </a:rPr>
              <a:t>Document on GMA’s Website</a:t>
            </a:r>
          </a:p>
          <a:p>
            <a:pPr lvl="1">
              <a:lnSpc>
                <a:spcPct val="100000"/>
              </a:lnSpc>
              <a:spcBef>
                <a:spcPts val="100"/>
              </a:spcBef>
            </a:pPr>
            <a:r>
              <a:rPr lang="en-US" dirty="0">
                <a:latin typeface="Arial" panose="020B0604020202020204" pitchFamily="34" charset="0"/>
                <a:cs typeface="Arial" panose="020B0604020202020204" pitchFamily="34" charset="0"/>
              </a:rPr>
              <a:t>Link to ACCG HB 581 page:</a:t>
            </a:r>
          </a:p>
          <a:p>
            <a:pPr lvl="2">
              <a:lnSpc>
                <a:spcPct val="100000"/>
              </a:lnSpc>
              <a:spcBef>
                <a:spcPts val="100"/>
              </a:spcBef>
            </a:pPr>
            <a:r>
              <a:rPr lang="en-US" dirty="0">
                <a:hlinkClick r:id="rId3"/>
              </a:rPr>
              <a:t>ACCG Advancing Georgia's Counties</a:t>
            </a:r>
            <a:r>
              <a:rPr lang="en-US" dirty="0"/>
              <a:t>	</a:t>
            </a:r>
            <a:endParaRPr lang="en-US" dirty="0">
              <a:latin typeface="Arial" panose="020B0604020202020204" pitchFamily="34" charset="0"/>
              <a:cs typeface="Arial" panose="020B0604020202020204" pitchFamily="34" charset="0"/>
            </a:endParaRPr>
          </a:p>
          <a:p>
            <a:pPr marL="457200" lvl="1" indent="0">
              <a:lnSpc>
                <a:spcPct val="100000"/>
              </a:lnSpc>
              <a:spcBef>
                <a:spcPts val="100"/>
              </a:spcBef>
              <a:buNone/>
            </a:pPr>
            <a:endParaRPr lang="en-US" sz="1400" dirty="0">
              <a:cs typeface="Calibri"/>
            </a:endParaRPr>
          </a:p>
          <a:p>
            <a:pPr lvl="1">
              <a:lnSpc>
                <a:spcPct val="100000"/>
              </a:lnSpc>
              <a:spcBef>
                <a:spcPts val="100"/>
              </a:spcBef>
            </a:pPr>
            <a:endParaRPr lang="en-US" sz="1400" dirty="0">
              <a:cs typeface="Calibri"/>
            </a:endParaRPr>
          </a:p>
        </p:txBody>
      </p:sp>
      <p:pic>
        <p:nvPicPr>
          <p:cNvPr id="5" name="Picture 4">
            <a:extLst>
              <a:ext uri="{FF2B5EF4-FFF2-40B4-BE49-F238E27FC236}">
                <a16:creationId xmlns:a16="http://schemas.microsoft.com/office/drawing/2014/main" id="{63974837-E83C-84A0-680C-F1A669B27E7C}"/>
              </a:ext>
            </a:extLst>
          </p:cNvPr>
          <p:cNvPicPr>
            <a:picLocks noChangeAspect="1"/>
          </p:cNvPicPr>
          <p:nvPr/>
        </p:nvPicPr>
        <p:blipFill>
          <a:blip r:embed="rId4"/>
          <a:stretch>
            <a:fillRect/>
          </a:stretch>
        </p:blipFill>
        <p:spPr>
          <a:xfrm>
            <a:off x="7071732" y="1523420"/>
            <a:ext cx="3811160" cy="3811160"/>
          </a:xfrm>
          <a:prstGeom prst="rect">
            <a:avLst/>
          </a:prstGeom>
        </p:spPr>
      </p:pic>
    </p:spTree>
    <p:extLst>
      <p:ext uri="{BB962C8B-B14F-4D97-AF65-F5344CB8AC3E}">
        <p14:creationId xmlns:p14="http://schemas.microsoft.com/office/powerpoint/2010/main" val="152439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C81A-EB09-7738-A599-AC2157CD6D28}"/>
              </a:ext>
            </a:extLst>
          </p:cNvPr>
          <p:cNvSpPr>
            <a:spLocks noGrp="1"/>
          </p:cNvSpPr>
          <p:nvPr>
            <p:ph type="title"/>
          </p:nvPr>
        </p:nvSpPr>
        <p:spPr/>
        <p:txBody>
          <a:bodyPr/>
          <a:lstStyle/>
          <a:p>
            <a:r>
              <a:rPr lang="en-US" dirty="0">
                <a:latin typeface="Arial"/>
                <a:cs typeface="Calibri Light"/>
              </a:rPr>
              <a:t>                         Contact Us</a:t>
            </a:r>
            <a:endParaRPr lang="en-US" dirty="0">
              <a:latin typeface="Arial"/>
            </a:endParaRPr>
          </a:p>
        </p:txBody>
      </p:sp>
      <p:sp>
        <p:nvSpPr>
          <p:cNvPr id="4" name="Content Placeholder 3">
            <a:extLst>
              <a:ext uri="{FF2B5EF4-FFF2-40B4-BE49-F238E27FC236}">
                <a16:creationId xmlns:a16="http://schemas.microsoft.com/office/drawing/2014/main" id="{C26BE746-FBF3-F6ED-096C-0DBDDDC7F47B}"/>
              </a:ext>
            </a:extLst>
          </p:cNvPr>
          <p:cNvSpPr>
            <a:spLocks noGrp="1"/>
          </p:cNvSpPr>
          <p:nvPr>
            <p:ph idx="1"/>
          </p:nvPr>
        </p:nvSpPr>
        <p:spPr/>
        <p:txBody>
          <a:bodyPr vert="horz" lIns="91440" tIns="45720" rIns="91440" bIns="45720" rtlCol="0" anchor="t">
            <a:normAutofit/>
          </a:bodyPr>
          <a:lstStyle/>
          <a:p>
            <a:pPr marL="0" indent="0" algn="ctr">
              <a:lnSpc>
                <a:spcPct val="100000"/>
              </a:lnSpc>
              <a:spcBef>
                <a:spcPts val="100"/>
              </a:spcBef>
              <a:buNone/>
            </a:pPr>
            <a:r>
              <a:rPr lang="en-US" sz="2400" dirty="0">
                <a:latin typeface="Arial" panose="020B0604020202020204" pitchFamily="34" charset="0"/>
                <a:cs typeface="Arial" panose="020B0604020202020204" pitchFamily="34" charset="0"/>
              </a:rPr>
              <a:t>Ryan Bowersox</a:t>
            </a:r>
          </a:p>
          <a:p>
            <a:pPr marL="0" indent="0" algn="ctr">
              <a:lnSpc>
                <a:spcPct val="100000"/>
              </a:lnSpc>
              <a:spcBef>
                <a:spcPts val="100"/>
              </a:spcBef>
              <a:buNone/>
            </a:pPr>
            <a:r>
              <a:rPr lang="en-US" sz="2400" dirty="0">
                <a:latin typeface="Arial" panose="020B0604020202020204" pitchFamily="34" charset="0"/>
                <a:cs typeface="Arial" panose="020B0604020202020204" pitchFamily="34" charset="0"/>
              </a:rPr>
              <a:t>Assistant General Counsel, GMA</a:t>
            </a:r>
          </a:p>
          <a:p>
            <a:pPr marL="0" indent="0" algn="ctr">
              <a:lnSpc>
                <a:spcPct val="100000"/>
              </a:lnSpc>
              <a:spcBef>
                <a:spcPts val="100"/>
              </a:spcBef>
              <a:buNone/>
            </a:pPr>
            <a:r>
              <a:rPr lang="en-US" sz="2400" dirty="0">
                <a:latin typeface="Arial" panose="020B0604020202020204" pitchFamily="34" charset="0"/>
                <a:cs typeface="Arial" panose="020B0604020202020204" pitchFamily="34" charset="0"/>
              </a:rPr>
              <a:t>rbowersox@gacities.com</a:t>
            </a:r>
          </a:p>
          <a:p>
            <a:pPr marL="0" indent="0" algn="ctr">
              <a:lnSpc>
                <a:spcPct val="100000"/>
              </a:lnSpc>
              <a:spcBef>
                <a:spcPts val="100"/>
              </a:spcBef>
              <a:buNone/>
            </a:pPr>
            <a:endParaRPr lang="en-US" sz="2400" dirty="0">
              <a:latin typeface="Arial" panose="020B0604020202020204" pitchFamily="34" charset="0"/>
              <a:cs typeface="Arial" panose="020B0604020202020204" pitchFamily="34" charset="0"/>
            </a:endParaRPr>
          </a:p>
          <a:p>
            <a:pPr marL="0" indent="0" algn="ctr">
              <a:lnSpc>
                <a:spcPct val="100000"/>
              </a:lnSpc>
              <a:spcBef>
                <a:spcPts val="100"/>
              </a:spcBef>
              <a:buNone/>
            </a:pPr>
            <a:r>
              <a:rPr lang="en-US" sz="2400" dirty="0">
                <a:latin typeface="Arial" panose="020B0604020202020204" pitchFamily="34" charset="0"/>
                <a:cs typeface="Arial" panose="020B0604020202020204" pitchFamily="34" charset="0"/>
              </a:rPr>
              <a:t>Dante Handel</a:t>
            </a:r>
          </a:p>
          <a:p>
            <a:pPr marL="0" indent="0" algn="ctr">
              <a:lnSpc>
                <a:spcPct val="100000"/>
              </a:lnSpc>
              <a:spcBef>
                <a:spcPts val="100"/>
              </a:spcBef>
              <a:buNone/>
            </a:pPr>
            <a:r>
              <a:rPr lang="en-US" sz="2400" dirty="0">
                <a:latin typeface="Arial" panose="020B0604020202020204" pitchFamily="34" charset="0"/>
                <a:cs typeface="Arial" panose="020B0604020202020204" pitchFamily="34" charset="0"/>
              </a:rPr>
              <a:t>Associate Director of Governmental Affairs, ACCG</a:t>
            </a:r>
          </a:p>
          <a:p>
            <a:pPr marL="0" indent="0" algn="ctr">
              <a:lnSpc>
                <a:spcPct val="100000"/>
              </a:lnSpc>
              <a:spcBef>
                <a:spcPts val="100"/>
              </a:spcBef>
              <a:buNone/>
            </a:pPr>
            <a:r>
              <a:rPr lang="en-US" sz="2400" dirty="0">
                <a:latin typeface="Arial" panose="020B0604020202020204" pitchFamily="34" charset="0"/>
                <a:cs typeface="Arial" panose="020B0604020202020204" pitchFamily="34" charset="0"/>
              </a:rPr>
              <a:t>Dhandel@accg.org</a:t>
            </a:r>
          </a:p>
        </p:txBody>
      </p:sp>
    </p:spTree>
    <p:extLst>
      <p:ext uri="{BB962C8B-B14F-4D97-AF65-F5344CB8AC3E}">
        <p14:creationId xmlns:p14="http://schemas.microsoft.com/office/powerpoint/2010/main" val="193760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Presentation Outline</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690688"/>
            <a:ext cx="925009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When does this bill take effect?</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Who gets a floating homestead exemption?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is a floating homestead exemption?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is the procedure to opt out and what is the timeline?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is the new sales tax?</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Other sales tax revisions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Other property tax changes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Policy considerations for local governments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Other local government considerations</a:t>
            </a:r>
          </a:p>
        </p:txBody>
      </p:sp>
    </p:spTree>
    <p:extLst>
      <p:ext uri="{BB962C8B-B14F-4D97-AF65-F5344CB8AC3E}">
        <p14:creationId xmlns:p14="http://schemas.microsoft.com/office/powerpoint/2010/main" val="104743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When Does this Bill Take Effect?</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613310"/>
            <a:ext cx="9369938" cy="3620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HB 581 is contingent upon the passage of the constitutional amendment from HR 1022 </a:t>
            </a:r>
            <a:r>
              <a:rPr lang="en-US" sz="2400" kern="100" dirty="0">
                <a:latin typeface="Arial" panose="020B0604020202020204" pitchFamily="34" charset="0"/>
                <a:ea typeface="Aptos" panose="020B0004020202020204" pitchFamily="34" charset="0"/>
                <a:cs typeface="Arial" panose="020B0604020202020204" pitchFamily="34" charset="0"/>
              </a:rPr>
              <a:t>on November 5, 2024</a:t>
            </a:r>
            <a:r>
              <a:rPr lang="en-US" sz="2400" kern="100" dirty="0">
                <a:effectLst/>
                <a:latin typeface="Arial" panose="020B0604020202020204" pitchFamily="34" charset="0"/>
                <a:ea typeface="Aptos" panose="020B0004020202020204" pitchFamily="34" charset="0"/>
                <a:cs typeface="Arial" panose="020B0604020202020204" pitchFamily="34" charset="0"/>
              </a:rPr>
              <a:t> which allows local governments the ability to opt out of the floating homestead exemption. </a:t>
            </a:r>
          </a:p>
          <a:p>
            <a:pPr marL="800100" lvl="1" indent="-342900">
              <a:lnSpc>
                <a:spcPct val="107000"/>
              </a:lnSpc>
              <a:buFont typeface="Symbol" panose="05050102010706020507" pitchFamily="18" charset="2"/>
              <a:buChar char=""/>
            </a:pPr>
            <a:r>
              <a:rPr lang="en-US" sz="2400" kern="100" dirty="0">
                <a:latin typeface="Arial" panose="020B0604020202020204" pitchFamily="34" charset="0"/>
                <a:ea typeface="Aptos" panose="020B0004020202020204" pitchFamily="34" charset="0"/>
                <a:cs typeface="Arial" panose="020B0604020202020204" pitchFamily="34" charset="0"/>
              </a:rPr>
              <a:t>A simple majority is required for passage.  </a:t>
            </a:r>
            <a:r>
              <a:rPr lang="en-US" sz="2400" kern="100" dirty="0">
                <a:effectLst/>
                <a:latin typeface="Arial" panose="020B0604020202020204" pitchFamily="34" charset="0"/>
                <a:ea typeface="Aptos" panose="020B0004020202020204" pitchFamily="34" charset="0"/>
                <a:cs typeface="Arial" panose="020B0604020202020204" pitchFamily="34" charset="0"/>
              </a:rPr>
              <a:t> </a:t>
            </a:r>
          </a:p>
          <a:p>
            <a:pPr marL="800100" lvl="1" indent="-342900">
              <a:lnSpc>
                <a:spcPct val="107000"/>
              </a:lnSpc>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the constitutional amendment fails, all of HB 581 </a:t>
            </a:r>
            <a:r>
              <a:rPr lang="en-US" sz="2400" kern="100" dirty="0">
                <a:latin typeface="Arial" panose="020B0604020202020204" pitchFamily="34" charset="0"/>
                <a:ea typeface="Aptos" panose="020B0004020202020204" pitchFamily="34" charset="0"/>
                <a:cs typeface="Arial" panose="020B0604020202020204" pitchFamily="34" charset="0"/>
              </a:rPr>
              <a:t>is repealed</a:t>
            </a:r>
            <a:r>
              <a:rPr lang="en-US" sz="2400" kern="100" dirty="0">
                <a:effectLst/>
                <a:latin typeface="Arial" panose="020B0604020202020204" pitchFamily="34" charset="0"/>
                <a:ea typeface="Aptos" panose="020B0004020202020204" pitchFamily="34" charset="0"/>
                <a:cs typeface="Arial" panose="020B0604020202020204" pitchFamily="34" charset="0"/>
              </a:rPr>
              <a:t>.  </a:t>
            </a:r>
          </a:p>
          <a:p>
            <a:pPr marL="800100" lvl="1" indent="-342900">
              <a:lnSpc>
                <a:spcPct val="107000"/>
              </a:lnSpc>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the constitutional amendment passes, then the bill takes effect January 1, 2025.  </a:t>
            </a:r>
          </a:p>
        </p:txBody>
      </p:sp>
    </p:spTree>
    <p:extLst>
      <p:ext uri="{BB962C8B-B14F-4D97-AF65-F5344CB8AC3E}">
        <p14:creationId xmlns:p14="http://schemas.microsoft.com/office/powerpoint/2010/main" val="364536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72429"/>
            <a:ext cx="10515600" cy="1591100"/>
          </a:xfrm>
        </p:spPr>
        <p:txBody>
          <a:bodyPr>
            <a:normAutofit fontScale="90000"/>
          </a:bodyPr>
          <a:lstStyle/>
          <a:p>
            <a:pPr algn="ctr"/>
            <a:r>
              <a:rPr lang="en-US" dirty="0">
                <a:solidFill>
                  <a:srgbClr val="000000"/>
                </a:solidFill>
                <a:latin typeface="Arial"/>
                <a:cs typeface="Arial"/>
              </a:rPr>
              <a:t>HB 581</a:t>
            </a:r>
            <a:br>
              <a:rPr lang="en-US" dirty="0">
                <a:solidFill>
                  <a:srgbClr val="000000"/>
                </a:solidFill>
                <a:latin typeface="Arial"/>
                <a:cs typeface="Arial"/>
              </a:rPr>
            </a:br>
            <a:r>
              <a:rPr lang="en-US" dirty="0">
                <a:solidFill>
                  <a:srgbClr val="000000"/>
                </a:solidFill>
                <a:latin typeface="Arial"/>
                <a:cs typeface="Arial"/>
              </a:rPr>
              <a:t>Part 1: Statewide Floating Homestead Exemption</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a:cs typeface="Calibri"/>
            </a:endParaRPr>
          </a:p>
          <a:p>
            <a:pPr marL="0" indent="0" algn="ctr">
              <a:buNone/>
            </a:pPr>
            <a:endParaRPr lang="en-US"/>
          </a:p>
        </p:txBody>
      </p:sp>
      <p:sp>
        <p:nvSpPr>
          <p:cNvPr id="5" name="TextBox 4">
            <a:extLst>
              <a:ext uri="{FF2B5EF4-FFF2-40B4-BE49-F238E27FC236}">
                <a16:creationId xmlns:a16="http://schemas.microsoft.com/office/drawing/2014/main" id="{3F680883-2CF1-E424-4139-EDDB4788FB86}"/>
              </a:ext>
            </a:extLst>
          </p:cNvPr>
          <p:cNvSpPr txBox="1"/>
          <p:nvPr/>
        </p:nvSpPr>
        <p:spPr>
          <a:xfrm>
            <a:off x="838200" y="1889173"/>
            <a:ext cx="10757420" cy="3763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If approved, HB 581 implements a statewide floating homestead exemption for all local governments:</a:t>
            </a:r>
          </a:p>
          <a:p>
            <a:pPr marL="800100" lvl="1"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Counties</a:t>
            </a:r>
            <a:endParaRPr lang="en-US" sz="2000" kern="100" dirty="0">
              <a:latin typeface="Arial" panose="020B06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Cities</a:t>
            </a:r>
            <a:endParaRPr lang="en-US" sz="2000" kern="100" dirty="0">
              <a:latin typeface="Arial" panose="020B06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School Boards</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A floating homestead is a special type of homestead exemption designed to offset or reduce increases in taxable value to the property.  </a:t>
            </a:r>
            <a:endParaRPr lang="en-US" sz="2000" kern="100" dirty="0">
              <a:latin typeface="Arial" panose="020B06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is also referred to as a base-year or value offset exemption.  </a:t>
            </a:r>
            <a:endParaRPr lang="en-US" sz="2000" kern="100" dirty="0">
              <a:latin typeface="Arial" panose="020B06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Freezes are a type of floating homestead exemption, but do not have an annual inflationary adjustment.  </a:t>
            </a:r>
          </a:p>
          <a:p>
            <a:pPr marL="800100" lvl="1" indent="-342900">
              <a:lnSpc>
                <a:spcPct val="107000"/>
              </a:lnSpc>
              <a:buFont typeface="Symbol" panose="05050102010706020507" pitchFamily="18" charset="2"/>
              <a:buChar char=""/>
            </a:pPr>
            <a:endParaRPr lang="en-US" sz="2400" kern="100" dirty="0">
              <a:effectLst/>
              <a:latin typeface="Calibri   "/>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376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a:xfrm>
            <a:off x="838200" y="156897"/>
            <a:ext cx="10515600" cy="1243090"/>
          </a:xfrm>
        </p:spPr>
        <p:txBody>
          <a:bodyPr>
            <a:normAutofit/>
          </a:bodyPr>
          <a:lstStyle/>
          <a:p>
            <a:pPr algn="ctr"/>
            <a:r>
              <a:rPr lang="en-US" sz="4000" dirty="0">
                <a:solidFill>
                  <a:srgbClr val="000000"/>
                </a:solidFill>
                <a:latin typeface="Arial"/>
                <a:cs typeface="Arial"/>
              </a:rPr>
              <a:t>How Does a Floating Homestead Exemption Work?</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465286" y="1567625"/>
            <a:ext cx="7565192" cy="3722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It works by increasing the value of the exemption to offset inflation.  </a:t>
            </a:r>
          </a:p>
          <a:p>
            <a:pPr marL="800100" lvl="1"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For example, if a property had a taxable value of $100,000 and the taxable value increased the following year due to market changes to $110,000, then the exemption ‘floats</a:t>
            </a:r>
            <a:r>
              <a:rPr lang="en-US" sz="2400" kern="100" dirty="0">
                <a:latin typeface="Arial" panose="020B0604020202020204" pitchFamily="34" charset="0"/>
                <a:ea typeface="Aptos" panose="020B0004020202020204" pitchFamily="34" charset="0"/>
                <a:cs typeface="Arial" panose="020B0604020202020204" pitchFamily="34" charset="0"/>
              </a:rPr>
              <a:t>’</a:t>
            </a:r>
            <a:r>
              <a:rPr lang="en-US" sz="2400" kern="100" dirty="0">
                <a:effectLst/>
                <a:latin typeface="Arial" panose="020B0604020202020204" pitchFamily="34" charset="0"/>
                <a:ea typeface="Aptos" panose="020B0004020202020204" pitchFamily="34" charset="0"/>
                <a:cs typeface="Arial" panose="020B0604020202020204" pitchFamily="34" charset="0"/>
              </a:rPr>
              <a:t> to be worth $10,000 of taxable value so the taxpayer still pays on the original base year value of $100,000.  </a:t>
            </a:r>
          </a:p>
        </p:txBody>
      </p:sp>
      <p:pic>
        <p:nvPicPr>
          <p:cNvPr id="2050" name="Picture 2" descr="Rising Interest Rates And Mortgage Home Prices Surging As Housing Borrowing Costs  Rise Due To Inflation And Financial Crisis Concept As A House Hit By A A  Finance Graph Arrow With 3D">
            <a:extLst>
              <a:ext uri="{FF2B5EF4-FFF2-40B4-BE49-F238E27FC236}">
                <a16:creationId xmlns:a16="http://schemas.microsoft.com/office/drawing/2014/main" id="{FF363224-21DC-7FD7-51A5-763175FDD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478" y="1567625"/>
            <a:ext cx="4161522" cy="289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Does HB 581’s Floating Homestead Exemption Work?</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840004" y="1992031"/>
            <a:ext cx="10513795" cy="3620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The HB 581 floating homestead exemption is unique because the base year value is adjusted and will increase by </a:t>
            </a:r>
            <a:r>
              <a:rPr lang="en-US" sz="2400" kern="100" dirty="0">
                <a:latin typeface="Arial" panose="020B0604020202020204" pitchFamily="34" charset="0"/>
                <a:ea typeface="Aptos" panose="020B0004020202020204" pitchFamily="34" charset="0"/>
                <a:cs typeface="Arial" panose="020B0604020202020204" pitchFamily="34" charset="0"/>
              </a:rPr>
              <a:t>a</a:t>
            </a:r>
            <a:r>
              <a:rPr lang="en-US" sz="2400" kern="100" dirty="0">
                <a:effectLst/>
                <a:latin typeface="Arial" panose="020B0604020202020204" pitchFamily="34" charset="0"/>
                <a:ea typeface="Aptos" panose="020B0004020202020204" pitchFamily="34" charset="0"/>
                <a:cs typeface="Arial" panose="020B0604020202020204" pitchFamily="34" charset="0"/>
              </a:rPr>
              <a:t> rate of inflation determined by the State Revenue Commissioner – likely CPI.  </a:t>
            </a:r>
          </a:p>
          <a:p>
            <a:pPr marL="800100" lvl="1" indent="-342900">
              <a:lnSpc>
                <a:spcPct val="107000"/>
              </a:lnSpc>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we take the same property with a $100,000 taxable base year value and CPI is 2% the following year, then the base value of $100,000 may be increased by up to 2% to give an adjusted base year value of $102,000.  The exemption </a:t>
            </a:r>
            <a:r>
              <a:rPr lang="en-US" sz="2400" kern="100" dirty="0">
                <a:latin typeface="Arial" panose="020B0604020202020204" pitchFamily="34" charset="0"/>
                <a:ea typeface="Aptos" panose="020B0004020202020204" pitchFamily="34" charset="0"/>
                <a:cs typeface="Arial" panose="020B0604020202020204" pitchFamily="34" charset="0"/>
              </a:rPr>
              <a:t>‘</a:t>
            </a:r>
            <a:r>
              <a:rPr lang="en-US" sz="2400" kern="100" dirty="0">
                <a:effectLst/>
                <a:latin typeface="Arial" panose="020B0604020202020204" pitchFamily="34" charset="0"/>
                <a:ea typeface="Aptos" panose="020B0004020202020204" pitchFamily="34" charset="0"/>
                <a:cs typeface="Arial" panose="020B0604020202020204" pitchFamily="34" charset="0"/>
              </a:rPr>
              <a:t>floats</a:t>
            </a:r>
            <a:r>
              <a:rPr lang="en-US" sz="2400" kern="100" dirty="0">
                <a:latin typeface="Arial" panose="020B0604020202020204" pitchFamily="34" charset="0"/>
                <a:ea typeface="Aptos" panose="020B0004020202020204" pitchFamily="34" charset="0"/>
                <a:cs typeface="Arial" panose="020B0604020202020204" pitchFamily="34" charset="0"/>
              </a:rPr>
              <a:t>’</a:t>
            </a:r>
            <a:r>
              <a:rPr lang="en-US" sz="2400" kern="100" dirty="0">
                <a:effectLst/>
                <a:latin typeface="Arial" panose="020B0604020202020204" pitchFamily="34" charset="0"/>
                <a:ea typeface="Aptos" panose="020B0004020202020204" pitchFamily="34" charset="0"/>
                <a:cs typeface="Arial" panose="020B0604020202020204" pitchFamily="34" charset="0"/>
              </a:rPr>
              <a:t> to be worth $8,000 of assessed value so the taxpayer would pay on a taxable value of $102,000 in year 2.   </a:t>
            </a:r>
          </a:p>
        </p:txBody>
      </p:sp>
    </p:spTree>
    <p:extLst>
      <p:ext uri="{BB962C8B-B14F-4D97-AF65-F5344CB8AC3E}">
        <p14:creationId xmlns:p14="http://schemas.microsoft.com/office/powerpoint/2010/main" val="42986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1E6-0F9E-4508-9042-D0CA58B79BC5}"/>
              </a:ext>
            </a:extLst>
          </p:cNvPr>
          <p:cNvSpPr>
            <a:spLocks noGrp="1"/>
          </p:cNvSpPr>
          <p:nvPr>
            <p:ph type="title"/>
          </p:nvPr>
        </p:nvSpPr>
        <p:spPr/>
        <p:txBody>
          <a:bodyPr/>
          <a:lstStyle/>
          <a:p>
            <a:pPr algn="ctr"/>
            <a:r>
              <a:rPr lang="en-US" dirty="0">
                <a:solidFill>
                  <a:srgbClr val="000000"/>
                </a:solidFill>
                <a:latin typeface="Arial"/>
                <a:cs typeface="Arial"/>
              </a:rPr>
              <a:t>How Does HB 581’s Floating Homestead Exemption Work?</a:t>
            </a:r>
          </a:p>
        </p:txBody>
      </p:sp>
      <p:sp>
        <p:nvSpPr>
          <p:cNvPr id="3" name="Subtitle 2">
            <a:extLst>
              <a:ext uri="{FF2B5EF4-FFF2-40B4-BE49-F238E27FC236}">
                <a16:creationId xmlns:a16="http://schemas.microsoft.com/office/drawing/2014/main" id="{CE42ACCD-B7B5-48B4-AA28-4597A4B57C25}"/>
              </a:ext>
            </a:extLst>
          </p:cNvPr>
          <p:cNvSpPr>
            <a:spLocks noGrp="1"/>
          </p:cNvSpPr>
          <p:nvPr>
            <p:ph idx="1"/>
          </p:nvPr>
        </p:nvSpPr>
        <p:spPr>
          <a:xfrm>
            <a:off x="1983862" y="1889173"/>
            <a:ext cx="7700682" cy="1096955"/>
          </a:xfrm>
        </p:spPr>
        <p:txBody>
          <a:bodyPr vert="horz" lIns="91440" tIns="45720" rIns="91440" bIns="45720" rtlCol="0" anchor="t">
            <a:normAutofit/>
          </a:bodyPr>
          <a:lstStyle/>
          <a:p>
            <a:pPr marL="0" indent="0" algn="ctr">
              <a:buNone/>
            </a:pPr>
            <a:endParaRPr lang="en-US" sz="4000" dirty="0">
              <a:cs typeface="Calibri"/>
            </a:endParaRPr>
          </a:p>
          <a:p>
            <a:pPr marL="0" indent="0" algn="ctr">
              <a:buNone/>
            </a:pPr>
            <a:endParaRPr lang="en-US" dirty="0"/>
          </a:p>
        </p:txBody>
      </p:sp>
      <p:sp>
        <p:nvSpPr>
          <p:cNvPr id="5" name="TextBox 4">
            <a:extLst>
              <a:ext uri="{FF2B5EF4-FFF2-40B4-BE49-F238E27FC236}">
                <a16:creationId xmlns:a16="http://schemas.microsoft.com/office/drawing/2014/main" id="{3F680883-2CF1-E424-4139-EDDB4788FB86}"/>
              </a:ext>
            </a:extLst>
          </p:cNvPr>
          <p:cNvSpPr txBox="1"/>
          <p:nvPr/>
        </p:nvSpPr>
        <p:spPr>
          <a:xfrm>
            <a:off x="1025912" y="1992031"/>
            <a:ext cx="9869615" cy="2681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For homes first receiving this exemption in taxable year 2025, the base year assessed value will be the 2024 assessed value.  </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For homes first receiving the exemption in later years, the base year assessed value will be the assessed value for the immediately preceding year.</a:t>
            </a:r>
          </a:p>
          <a:p>
            <a:pPr marL="342900" marR="0" lvl="0" indent="-342900">
              <a:lnSpc>
                <a:spcPct val="107000"/>
              </a:lnSpc>
              <a:spcBef>
                <a:spcPts val="0"/>
              </a:spcBef>
              <a:spcAft>
                <a:spcPts val="800"/>
              </a:spcAft>
              <a:buFont typeface="Symbol" panose="05050102010706020507" pitchFamily="18" charset="2"/>
              <a:buChar char=""/>
            </a:pPr>
            <a:r>
              <a:rPr lang="en-US" sz="2000" kern="100" dirty="0">
                <a:latin typeface="Arial" panose="020B0604020202020204" pitchFamily="34" charset="0"/>
                <a:ea typeface="Aptos" panose="020B0004020202020204" pitchFamily="34" charset="0"/>
                <a:cs typeface="Arial" panose="020B0604020202020204" pitchFamily="34" charset="0"/>
              </a:rPr>
              <a:t>Similar to other homestead exemptions, the value will be reset when the home is sold and is adjusted with “substantial property change.”</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Homeowners can not transfer exemption to new property.</a:t>
            </a:r>
            <a:endParaRPr lang="en-US"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41811357"/>
      </p:ext>
    </p:extLst>
  </p:cSld>
  <p:clrMapOvr>
    <a:masterClrMapping/>
  </p:clrMapOvr>
</p:sld>
</file>

<file path=ppt/theme/theme1.xml><?xml version="1.0" encoding="utf-8"?>
<a:theme xmlns:a="http://schemas.openxmlformats.org/drawingml/2006/main" name="GMA Theme for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A Theme for PowerPoint" id="{CC36487B-956D-4817-BADD-A2AAFE3E6D67}" vid="{BB7C7C49-1C8C-4BF6-BEE4-DAF6A481C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3810</TotalTime>
  <Words>3099</Words>
  <Application>Microsoft Office PowerPoint</Application>
  <PresentationFormat>Widescreen</PresentationFormat>
  <Paragraphs>241</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vt:lpstr>
      <vt:lpstr>Calibri Light</vt:lpstr>
      <vt:lpstr>Symbol</vt:lpstr>
      <vt:lpstr>GMA Theme for PowerPoint</vt:lpstr>
      <vt:lpstr> HB 581 Summary and Guidance  ACCG &amp; GMA Joint Trainings October 3rd, 2024 </vt:lpstr>
      <vt:lpstr>Background: Where Did This Come From?</vt:lpstr>
      <vt:lpstr>HB 581: Overview </vt:lpstr>
      <vt:lpstr>Presentation Outline</vt:lpstr>
      <vt:lpstr>When Does this Bill Take Effect?</vt:lpstr>
      <vt:lpstr>HB 581 Part 1: Statewide Floating Homestead Exemption</vt:lpstr>
      <vt:lpstr>How Does a Floating Homestead Exemption Work?</vt:lpstr>
      <vt:lpstr>How Does HB 581’s Floating Homestead Exemption Work?</vt:lpstr>
      <vt:lpstr>How Does HB 581’s Floating Homestead Exemption Work?</vt:lpstr>
      <vt:lpstr>How Does HB 581’s Floating Homestead Exemption Work?</vt:lpstr>
      <vt:lpstr>How Does this New Homestead Exemption Impact Existing Homestead Exemptions?</vt:lpstr>
      <vt:lpstr>How Can a Local Government “Opt Out” of the Homestead Exemption?</vt:lpstr>
      <vt:lpstr>How Can a Local Government “Opt Out” of the Homestead Exemption?</vt:lpstr>
      <vt:lpstr>How Can a Local Government “Opt Out” of the Homestead Exemption?</vt:lpstr>
      <vt:lpstr>Is the Decision to “Opt Out” or “Stay In” Permanent?</vt:lpstr>
      <vt:lpstr>HB 581 Timeline</vt:lpstr>
      <vt:lpstr>HB 581 Part 2: Sales Tax Revisions and FLOST</vt:lpstr>
      <vt:lpstr>Revised Local Sales Tax Limitation</vt:lpstr>
      <vt:lpstr>What is the New Sales Tax?</vt:lpstr>
      <vt:lpstr>How is the New Sales Tax Implemented?</vt:lpstr>
      <vt:lpstr>How is the New Sales Tax Implemented?</vt:lpstr>
      <vt:lpstr>How are Cities Not on the IGA Treated? </vt:lpstr>
      <vt:lpstr>How are MOST Cities Treated?</vt:lpstr>
      <vt:lpstr>How is the New Tax Collected and Distributed?</vt:lpstr>
      <vt:lpstr>How Can the Tax Be Renewed?</vt:lpstr>
      <vt:lpstr>How are Funds From the New Sales Tax Used?</vt:lpstr>
      <vt:lpstr>HB 581 Part 3: Procedural Property Tax Changes</vt:lpstr>
      <vt:lpstr>HB 581 Part 3: Procedural Property Tax Changes</vt:lpstr>
      <vt:lpstr>HB 581 Part 3: Procedural Property Tax Changes</vt:lpstr>
      <vt:lpstr>HB 581 Part 3: Procedural Property Tax Changes</vt:lpstr>
      <vt:lpstr>Policy Considerations for Local Governments</vt:lpstr>
      <vt:lpstr>Policy Considerations for Local Governments</vt:lpstr>
      <vt:lpstr>Other Local Government Considerations</vt:lpstr>
      <vt:lpstr>Other Local Government Considerations</vt:lpstr>
      <vt:lpstr>Other Local Government Considerations</vt:lpstr>
      <vt:lpstr>Other Local Government Considerations</vt:lpstr>
      <vt:lpstr>Next Steps….</vt:lpstr>
      <vt:lpstr>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Sales Tax Overview: Griffin, GA</dc:title>
  <dc:creator>Ryan Bowersox</dc:creator>
  <cp:lastModifiedBy>Handel, Dante</cp:lastModifiedBy>
  <cp:revision>189</cp:revision>
  <dcterms:created xsi:type="dcterms:W3CDTF">2022-10-10T17:16:25Z</dcterms:created>
  <dcterms:modified xsi:type="dcterms:W3CDTF">2024-10-03T01:37:11Z</dcterms:modified>
</cp:coreProperties>
</file>